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73" r:id="rId4"/>
    <p:sldId id="468" r:id="rId5"/>
    <p:sldId id="270" r:id="rId6"/>
    <p:sldId id="466" r:id="rId7"/>
    <p:sldId id="470" r:id="rId8"/>
    <p:sldId id="280" r:id="rId9"/>
    <p:sldId id="281" r:id="rId10"/>
    <p:sldId id="282" r:id="rId11"/>
    <p:sldId id="283" r:id="rId12"/>
    <p:sldId id="284" r:id="rId13"/>
    <p:sldId id="467" r:id="rId14"/>
    <p:sldId id="267"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washima sayo" initials="ks" lastIdx="1" clrIdx="0">
    <p:extLst>
      <p:ext uri="{19B8F6BF-5375-455C-9EA6-DF929625EA0E}">
        <p15:presenceInfo xmlns:p15="http://schemas.microsoft.com/office/powerpoint/2012/main" userId="db2e99b6a8ad7329" providerId="Windows Live"/>
      </p:ext>
    </p:extLst>
  </p:cmAuthor>
  <p:cmAuthor id="2" name="orcare" initials="o" lastIdx="1" clrIdx="1">
    <p:extLst>
      <p:ext uri="{19B8F6BF-5375-455C-9EA6-DF929625EA0E}">
        <p15:presenceInfo xmlns:p15="http://schemas.microsoft.com/office/powerpoint/2012/main" userId="orca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AD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8427CC-C0A7-45C5-9706-B5A41146578C}" type="doc">
      <dgm:prSet loTypeId="urn:microsoft.com/office/officeart/2005/8/layout/pyramid1" loCatId="pyramid" qsTypeId="urn:microsoft.com/office/officeart/2005/8/quickstyle/simple1" qsCatId="simple" csTypeId="urn:microsoft.com/office/officeart/2005/8/colors/accent0_1" csCatId="mainScheme" phldr="1"/>
      <dgm:spPr/>
    </dgm:pt>
    <dgm:pt modelId="{9DB22179-2359-4FA0-A853-01BA7F67CDA6}">
      <dgm:prSet phldrT="[テキスト]" custT="1"/>
      <dgm:spPr/>
      <dgm:t>
        <a:bodyPr/>
        <a:lstStyle/>
        <a:p>
          <a:r>
            <a:rPr kumimoji="1" lang="ja-JP" altLang="en-US" sz="1600" b="1" dirty="0"/>
            <a:t>アルコール依存症</a:t>
          </a:r>
          <a:endParaRPr kumimoji="1" lang="en-US" altLang="ja-JP" sz="1600" b="1" dirty="0"/>
        </a:p>
        <a:p>
          <a:r>
            <a:rPr kumimoji="1" lang="ja-JP" altLang="en-US" sz="1600" b="1" dirty="0"/>
            <a:t>生涯経験者</a:t>
          </a:r>
          <a:r>
            <a:rPr kumimoji="1" lang="en-US" altLang="ja-JP" sz="1600" b="1" dirty="0"/>
            <a:t>107</a:t>
          </a:r>
          <a:r>
            <a:rPr kumimoji="1" lang="ja-JP" altLang="en-US" sz="1600" b="1" dirty="0"/>
            <a:t>万人</a:t>
          </a:r>
        </a:p>
      </dgm:t>
    </dgm:pt>
    <dgm:pt modelId="{7C98D831-CBEB-447D-B200-643816EB17BB}" type="parTrans" cxnId="{3976E914-48BE-4313-8149-1018657A6403}">
      <dgm:prSet/>
      <dgm:spPr/>
      <dgm:t>
        <a:bodyPr/>
        <a:lstStyle/>
        <a:p>
          <a:endParaRPr kumimoji="1" lang="ja-JP" altLang="en-US" b="1"/>
        </a:p>
      </dgm:t>
    </dgm:pt>
    <dgm:pt modelId="{1F2CE6C3-9077-4C39-9617-441A0405389F}" type="sibTrans" cxnId="{3976E914-48BE-4313-8149-1018657A6403}">
      <dgm:prSet/>
      <dgm:spPr/>
      <dgm:t>
        <a:bodyPr/>
        <a:lstStyle/>
        <a:p>
          <a:endParaRPr kumimoji="1" lang="ja-JP" altLang="en-US" b="1"/>
        </a:p>
      </dgm:t>
    </dgm:pt>
    <dgm:pt modelId="{F60C77BB-0CDE-49DD-9A01-7C6684A07A63}">
      <dgm:prSet phldrT="[テキスト]" custT="1"/>
      <dgm:spPr/>
      <dgm:t>
        <a:bodyPr anchor="t" anchorCtr="0"/>
        <a:lstStyle/>
        <a:p>
          <a:pPr>
            <a:spcAft>
              <a:spcPts val="0"/>
            </a:spcAft>
          </a:pPr>
          <a:r>
            <a:rPr kumimoji="1" lang="ja-JP" altLang="en-US" sz="1600" b="1" dirty="0"/>
            <a:t>問題飲酒者</a:t>
          </a:r>
          <a:endParaRPr kumimoji="1" lang="en-US" altLang="ja-JP" sz="1600" b="1" dirty="0"/>
        </a:p>
        <a:p>
          <a:pPr>
            <a:spcAft>
              <a:spcPts val="0"/>
            </a:spcAft>
          </a:pPr>
          <a:r>
            <a:rPr kumimoji="1" lang="en-US" altLang="ja-JP" sz="1600" b="1" dirty="0"/>
            <a:t>593</a:t>
          </a:r>
          <a:r>
            <a:rPr kumimoji="1" lang="ja-JP" altLang="en-US" sz="1600" b="1" dirty="0"/>
            <a:t>万人</a:t>
          </a:r>
          <a:endParaRPr kumimoji="1" lang="ja-JP" altLang="en-US" sz="1300" b="1" dirty="0"/>
        </a:p>
      </dgm:t>
    </dgm:pt>
    <dgm:pt modelId="{C78F1D75-1344-47B5-B12A-68B314165D23}" type="parTrans" cxnId="{6D238632-08BD-4784-9975-F2187CF48174}">
      <dgm:prSet/>
      <dgm:spPr/>
      <dgm:t>
        <a:bodyPr/>
        <a:lstStyle/>
        <a:p>
          <a:endParaRPr kumimoji="1" lang="ja-JP" altLang="en-US" b="1"/>
        </a:p>
      </dgm:t>
    </dgm:pt>
    <dgm:pt modelId="{80CC9A08-5BF7-4AAB-BE22-54D37441411B}" type="sibTrans" cxnId="{6D238632-08BD-4784-9975-F2187CF48174}">
      <dgm:prSet/>
      <dgm:spPr/>
      <dgm:t>
        <a:bodyPr/>
        <a:lstStyle/>
        <a:p>
          <a:endParaRPr kumimoji="1" lang="ja-JP" altLang="en-US" b="1"/>
        </a:p>
      </dgm:t>
    </dgm:pt>
    <dgm:pt modelId="{B5891687-3A77-4C2E-8168-A4C8EAF7BAD6}">
      <dgm:prSet phldrT="[テキスト]" custT="1"/>
      <dgm:spPr/>
      <dgm:t>
        <a:bodyPr lIns="0" tIns="0" rIns="0" bIns="0" anchor="ctr" anchorCtr="0"/>
        <a:lstStyle/>
        <a:p>
          <a:pPr>
            <a:spcAft>
              <a:spcPts val="0"/>
            </a:spcAft>
          </a:pPr>
          <a:r>
            <a:rPr kumimoji="1" lang="ja-JP" altLang="en-US" sz="1600" b="1" dirty="0"/>
            <a:t>生活習慣病リスクを高める飲酒者　</a:t>
          </a:r>
          <a:endParaRPr kumimoji="1" lang="en-US" altLang="ja-JP" sz="1600" b="1" dirty="0"/>
        </a:p>
        <a:p>
          <a:pPr>
            <a:spcAft>
              <a:spcPts val="0"/>
            </a:spcAft>
          </a:pPr>
          <a:r>
            <a:rPr kumimoji="1" lang="en-US" altLang="ja-JP" sz="1600" b="1" dirty="0"/>
            <a:t>1036</a:t>
          </a:r>
          <a:r>
            <a:rPr kumimoji="1" lang="ja-JP" altLang="en-US" sz="1600" b="1" dirty="0"/>
            <a:t>万人</a:t>
          </a:r>
        </a:p>
      </dgm:t>
    </dgm:pt>
    <dgm:pt modelId="{C222C127-7263-4E56-B7E7-10204EFC33B2}" type="parTrans" cxnId="{564F9BFF-F402-418C-A76C-49A31F0B566B}">
      <dgm:prSet/>
      <dgm:spPr/>
      <dgm:t>
        <a:bodyPr/>
        <a:lstStyle/>
        <a:p>
          <a:endParaRPr kumimoji="1" lang="ja-JP" altLang="en-US" b="1"/>
        </a:p>
      </dgm:t>
    </dgm:pt>
    <dgm:pt modelId="{201B10AF-E670-4DFD-920D-0345AA4F91CE}" type="sibTrans" cxnId="{564F9BFF-F402-418C-A76C-49A31F0B566B}">
      <dgm:prSet/>
      <dgm:spPr/>
      <dgm:t>
        <a:bodyPr/>
        <a:lstStyle/>
        <a:p>
          <a:endParaRPr kumimoji="1" lang="ja-JP" altLang="en-US" b="1"/>
        </a:p>
      </dgm:t>
    </dgm:pt>
    <dgm:pt modelId="{DDE8AAE2-5A69-494B-B920-DCE9C274B37B}">
      <dgm:prSet custT="1"/>
      <dgm:spPr/>
      <dgm:t>
        <a:bodyPr/>
        <a:lstStyle/>
        <a:p>
          <a:pPr>
            <a:spcAft>
              <a:spcPts val="0"/>
            </a:spcAft>
          </a:pPr>
          <a:r>
            <a:rPr kumimoji="1" lang="ja-JP" altLang="en-US" sz="1400" b="1" dirty="0"/>
            <a:t>アルコール依存症の疑い　</a:t>
          </a:r>
          <a:endParaRPr kumimoji="1" lang="en-US" altLang="ja-JP" sz="1400" b="1" dirty="0"/>
        </a:p>
        <a:p>
          <a:pPr>
            <a:spcAft>
              <a:spcPts val="0"/>
            </a:spcAft>
          </a:pPr>
          <a:r>
            <a:rPr kumimoji="1" lang="en-US" altLang="ja-JP" sz="1400" b="1" dirty="0"/>
            <a:t>292</a:t>
          </a:r>
          <a:r>
            <a:rPr kumimoji="1" lang="ja-JP" altLang="en-US" sz="1400" b="1" dirty="0"/>
            <a:t>万人</a:t>
          </a:r>
        </a:p>
      </dgm:t>
    </dgm:pt>
    <dgm:pt modelId="{084CD139-6121-4A92-9148-D5A38EA79E22}" type="parTrans" cxnId="{D276D553-B857-4CEC-B9F8-51289B0E0E27}">
      <dgm:prSet/>
      <dgm:spPr/>
      <dgm:t>
        <a:bodyPr/>
        <a:lstStyle/>
        <a:p>
          <a:endParaRPr kumimoji="1" lang="ja-JP" altLang="en-US" b="1"/>
        </a:p>
      </dgm:t>
    </dgm:pt>
    <dgm:pt modelId="{35AD5D82-0389-452F-87D8-C8192BC8D72D}" type="sibTrans" cxnId="{D276D553-B857-4CEC-B9F8-51289B0E0E27}">
      <dgm:prSet/>
      <dgm:spPr/>
      <dgm:t>
        <a:bodyPr/>
        <a:lstStyle/>
        <a:p>
          <a:endParaRPr kumimoji="1" lang="ja-JP" altLang="en-US" b="1"/>
        </a:p>
      </dgm:t>
    </dgm:pt>
    <dgm:pt modelId="{81056DA2-7233-4B38-9930-F159BFBF827E}" type="pres">
      <dgm:prSet presAssocID="{578427CC-C0A7-45C5-9706-B5A41146578C}" presName="Name0" presStyleCnt="0">
        <dgm:presLayoutVars>
          <dgm:dir/>
          <dgm:animLvl val="lvl"/>
          <dgm:resizeHandles val="exact"/>
        </dgm:presLayoutVars>
      </dgm:prSet>
      <dgm:spPr/>
    </dgm:pt>
    <dgm:pt modelId="{89A3AFE1-6340-4799-AD81-729E8EBA5089}" type="pres">
      <dgm:prSet presAssocID="{9DB22179-2359-4FA0-A853-01BA7F67CDA6}" presName="Name8" presStyleCnt="0"/>
      <dgm:spPr/>
    </dgm:pt>
    <dgm:pt modelId="{24A80D45-EA8E-4B1E-97F2-67D87C815DAC}" type="pres">
      <dgm:prSet presAssocID="{9DB22179-2359-4FA0-A853-01BA7F67CDA6}" presName="level" presStyleLbl="node1" presStyleIdx="0" presStyleCnt="4" custScaleX="155503" custLinFactNeighborX="3935" custLinFactNeighborY="16425">
        <dgm:presLayoutVars>
          <dgm:chMax val="1"/>
          <dgm:bulletEnabled val="1"/>
        </dgm:presLayoutVars>
      </dgm:prSet>
      <dgm:spPr/>
    </dgm:pt>
    <dgm:pt modelId="{F9C3931D-95DE-47CE-9540-650845E28D67}" type="pres">
      <dgm:prSet presAssocID="{9DB22179-2359-4FA0-A853-01BA7F67CDA6}" presName="levelTx" presStyleLbl="revTx" presStyleIdx="0" presStyleCnt="0">
        <dgm:presLayoutVars>
          <dgm:chMax val="1"/>
          <dgm:bulletEnabled val="1"/>
        </dgm:presLayoutVars>
      </dgm:prSet>
      <dgm:spPr/>
    </dgm:pt>
    <dgm:pt modelId="{F0D77046-5E6C-45E0-B4AA-07F4B86036F2}" type="pres">
      <dgm:prSet presAssocID="{DDE8AAE2-5A69-494B-B920-DCE9C274B37B}" presName="Name8" presStyleCnt="0"/>
      <dgm:spPr/>
    </dgm:pt>
    <dgm:pt modelId="{FD414652-718D-4EF6-A139-D47756867553}" type="pres">
      <dgm:prSet presAssocID="{DDE8AAE2-5A69-494B-B920-DCE9C274B37B}" presName="level" presStyleLbl="node1" presStyleIdx="1" presStyleCnt="4" custScaleX="101763" custLinFactNeighborX="401" custLinFactNeighborY="12032">
        <dgm:presLayoutVars>
          <dgm:chMax val="1"/>
          <dgm:bulletEnabled val="1"/>
        </dgm:presLayoutVars>
      </dgm:prSet>
      <dgm:spPr/>
    </dgm:pt>
    <dgm:pt modelId="{B410053A-3686-4F30-9DC2-FEC665C78C77}" type="pres">
      <dgm:prSet presAssocID="{DDE8AAE2-5A69-494B-B920-DCE9C274B37B}" presName="levelTx" presStyleLbl="revTx" presStyleIdx="0" presStyleCnt="0">
        <dgm:presLayoutVars>
          <dgm:chMax val="1"/>
          <dgm:bulletEnabled val="1"/>
        </dgm:presLayoutVars>
      </dgm:prSet>
      <dgm:spPr/>
    </dgm:pt>
    <dgm:pt modelId="{3D979654-B3C9-40BC-B017-52EEB88FDFE8}" type="pres">
      <dgm:prSet presAssocID="{F60C77BB-0CDE-49DD-9A01-7C6684A07A63}" presName="Name8" presStyleCnt="0"/>
      <dgm:spPr/>
    </dgm:pt>
    <dgm:pt modelId="{835C88FE-7503-4A2C-949C-175D537D1C76}" type="pres">
      <dgm:prSet presAssocID="{F60C77BB-0CDE-49DD-9A01-7C6684A07A63}" presName="level" presStyleLbl="node1" presStyleIdx="2" presStyleCnt="4" custScaleX="100220" custScaleY="87783" custLinFactNeighborY="6005">
        <dgm:presLayoutVars>
          <dgm:chMax val="1"/>
          <dgm:bulletEnabled val="1"/>
        </dgm:presLayoutVars>
      </dgm:prSet>
      <dgm:spPr/>
    </dgm:pt>
    <dgm:pt modelId="{46D55908-F0C4-4A92-AEE0-5036C0EB10AA}" type="pres">
      <dgm:prSet presAssocID="{F60C77BB-0CDE-49DD-9A01-7C6684A07A63}" presName="levelTx" presStyleLbl="revTx" presStyleIdx="0" presStyleCnt="0">
        <dgm:presLayoutVars>
          <dgm:chMax val="1"/>
          <dgm:bulletEnabled val="1"/>
        </dgm:presLayoutVars>
      </dgm:prSet>
      <dgm:spPr/>
    </dgm:pt>
    <dgm:pt modelId="{A1228CD9-3BAE-4B39-9793-9C44BA835CC5}" type="pres">
      <dgm:prSet presAssocID="{B5891687-3A77-4C2E-8168-A4C8EAF7BAD6}" presName="Name8" presStyleCnt="0"/>
      <dgm:spPr/>
    </dgm:pt>
    <dgm:pt modelId="{6C7600E5-952F-418B-B98C-7D765B51520E}" type="pres">
      <dgm:prSet presAssocID="{B5891687-3A77-4C2E-8168-A4C8EAF7BAD6}" presName="level" presStyleLbl="node1" presStyleIdx="3" presStyleCnt="4" custLinFactNeighborX="1183" custLinFactNeighborY="12986">
        <dgm:presLayoutVars>
          <dgm:chMax val="1"/>
          <dgm:bulletEnabled val="1"/>
        </dgm:presLayoutVars>
      </dgm:prSet>
      <dgm:spPr/>
    </dgm:pt>
    <dgm:pt modelId="{6AE17815-600A-46B9-8154-AB8A9BE3A1C8}" type="pres">
      <dgm:prSet presAssocID="{B5891687-3A77-4C2E-8168-A4C8EAF7BAD6}" presName="levelTx" presStyleLbl="revTx" presStyleIdx="0" presStyleCnt="0">
        <dgm:presLayoutVars>
          <dgm:chMax val="1"/>
          <dgm:bulletEnabled val="1"/>
        </dgm:presLayoutVars>
      </dgm:prSet>
      <dgm:spPr/>
    </dgm:pt>
  </dgm:ptLst>
  <dgm:cxnLst>
    <dgm:cxn modelId="{CCD4FE0E-0A6F-474C-94D1-E7F4840618DF}" type="presOf" srcId="{B5891687-3A77-4C2E-8168-A4C8EAF7BAD6}" destId="{6C7600E5-952F-418B-B98C-7D765B51520E}" srcOrd="0" destOrd="0" presId="urn:microsoft.com/office/officeart/2005/8/layout/pyramid1"/>
    <dgm:cxn modelId="{3976E914-48BE-4313-8149-1018657A6403}" srcId="{578427CC-C0A7-45C5-9706-B5A41146578C}" destId="{9DB22179-2359-4FA0-A853-01BA7F67CDA6}" srcOrd="0" destOrd="0" parTransId="{7C98D831-CBEB-447D-B200-643816EB17BB}" sibTransId="{1F2CE6C3-9077-4C39-9617-441A0405389F}"/>
    <dgm:cxn modelId="{25CCAD1B-90C1-4125-93C5-2F2DC6A4F2C0}" type="presOf" srcId="{578427CC-C0A7-45C5-9706-B5A41146578C}" destId="{81056DA2-7233-4B38-9930-F159BFBF827E}" srcOrd="0" destOrd="0" presId="urn:microsoft.com/office/officeart/2005/8/layout/pyramid1"/>
    <dgm:cxn modelId="{6D238632-08BD-4784-9975-F2187CF48174}" srcId="{578427CC-C0A7-45C5-9706-B5A41146578C}" destId="{F60C77BB-0CDE-49DD-9A01-7C6684A07A63}" srcOrd="2" destOrd="0" parTransId="{C78F1D75-1344-47B5-B12A-68B314165D23}" sibTransId="{80CC9A08-5BF7-4AAB-BE22-54D37441411B}"/>
    <dgm:cxn modelId="{B0D7D23D-00FB-4696-A15B-D8D79B5851BA}" type="presOf" srcId="{9DB22179-2359-4FA0-A853-01BA7F67CDA6}" destId="{F9C3931D-95DE-47CE-9540-650845E28D67}" srcOrd="1" destOrd="0" presId="urn:microsoft.com/office/officeart/2005/8/layout/pyramid1"/>
    <dgm:cxn modelId="{19AAC766-312B-42C3-917C-03CEC2865D4F}" type="presOf" srcId="{DDE8AAE2-5A69-494B-B920-DCE9C274B37B}" destId="{B410053A-3686-4F30-9DC2-FEC665C78C77}" srcOrd="1" destOrd="0" presId="urn:microsoft.com/office/officeart/2005/8/layout/pyramid1"/>
    <dgm:cxn modelId="{4AE8C36E-C846-4A5B-B581-15C63AB6EC54}" type="presOf" srcId="{B5891687-3A77-4C2E-8168-A4C8EAF7BAD6}" destId="{6AE17815-600A-46B9-8154-AB8A9BE3A1C8}" srcOrd="1" destOrd="0" presId="urn:microsoft.com/office/officeart/2005/8/layout/pyramid1"/>
    <dgm:cxn modelId="{D276D553-B857-4CEC-B9F8-51289B0E0E27}" srcId="{578427CC-C0A7-45C5-9706-B5A41146578C}" destId="{DDE8AAE2-5A69-494B-B920-DCE9C274B37B}" srcOrd="1" destOrd="0" parTransId="{084CD139-6121-4A92-9148-D5A38EA79E22}" sibTransId="{35AD5D82-0389-452F-87D8-C8192BC8D72D}"/>
    <dgm:cxn modelId="{1BCA77BC-B73A-447F-A1B3-586F7BD76DCD}" type="presOf" srcId="{F60C77BB-0CDE-49DD-9A01-7C6684A07A63}" destId="{835C88FE-7503-4A2C-949C-175D537D1C76}" srcOrd="0" destOrd="0" presId="urn:microsoft.com/office/officeart/2005/8/layout/pyramid1"/>
    <dgm:cxn modelId="{640EE6BC-9D12-4636-964A-AC3D33AA3C15}" type="presOf" srcId="{F60C77BB-0CDE-49DD-9A01-7C6684A07A63}" destId="{46D55908-F0C4-4A92-AEE0-5036C0EB10AA}" srcOrd="1" destOrd="0" presId="urn:microsoft.com/office/officeart/2005/8/layout/pyramid1"/>
    <dgm:cxn modelId="{92E723BF-1C83-49AF-9193-51BE2EAABC96}" type="presOf" srcId="{DDE8AAE2-5A69-494B-B920-DCE9C274B37B}" destId="{FD414652-718D-4EF6-A139-D47756867553}" srcOrd="0" destOrd="0" presId="urn:microsoft.com/office/officeart/2005/8/layout/pyramid1"/>
    <dgm:cxn modelId="{CB6FEED9-413F-490D-805C-1862F1AB461B}" type="presOf" srcId="{9DB22179-2359-4FA0-A853-01BA7F67CDA6}" destId="{24A80D45-EA8E-4B1E-97F2-67D87C815DAC}" srcOrd="0" destOrd="0" presId="urn:microsoft.com/office/officeart/2005/8/layout/pyramid1"/>
    <dgm:cxn modelId="{564F9BFF-F402-418C-A76C-49A31F0B566B}" srcId="{578427CC-C0A7-45C5-9706-B5A41146578C}" destId="{B5891687-3A77-4C2E-8168-A4C8EAF7BAD6}" srcOrd="3" destOrd="0" parTransId="{C222C127-7263-4E56-B7E7-10204EFC33B2}" sibTransId="{201B10AF-E670-4DFD-920D-0345AA4F91CE}"/>
    <dgm:cxn modelId="{258FDA18-583A-435F-8782-6D8BC752F894}" type="presParOf" srcId="{81056DA2-7233-4B38-9930-F159BFBF827E}" destId="{89A3AFE1-6340-4799-AD81-729E8EBA5089}" srcOrd="0" destOrd="0" presId="urn:microsoft.com/office/officeart/2005/8/layout/pyramid1"/>
    <dgm:cxn modelId="{E9CB53B0-5D69-4D65-9775-973254C635D9}" type="presParOf" srcId="{89A3AFE1-6340-4799-AD81-729E8EBA5089}" destId="{24A80D45-EA8E-4B1E-97F2-67D87C815DAC}" srcOrd="0" destOrd="0" presId="urn:microsoft.com/office/officeart/2005/8/layout/pyramid1"/>
    <dgm:cxn modelId="{7879E96F-3AB1-4A00-A434-133FC742D7C4}" type="presParOf" srcId="{89A3AFE1-6340-4799-AD81-729E8EBA5089}" destId="{F9C3931D-95DE-47CE-9540-650845E28D67}" srcOrd="1" destOrd="0" presId="urn:microsoft.com/office/officeart/2005/8/layout/pyramid1"/>
    <dgm:cxn modelId="{2838A27D-E11B-4073-9931-F9459AEBA213}" type="presParOf" srcId="{81056DA2-7233-4B38-9930-F159BFBF827E}" destId="{F0D77046-5E6C-45E0-B4AA-07F4B86036F2}" srcOrd="1" destOrd="0" presId="urn:microsoft.com/office/officeart/2005/8/layout/pyramid1"/>
    <dgm:cxn modelId="{30D0E744-5386-4754-B9E9-237CE10A6CA9}" type="presParOf" srcId="{F0D77046-5E6C-45E0-B4AA-07F4B86036F2}" destId="{FD414652-718D-4EF6-A139-D47756867553}" srcOrd="0" destOrd="0" presId="urn:microsoft.com/office/officeart/2005/8/layout/pyramid1"/>
    <dgm:cxn modelId="{72E9F265-B2AD-460D-A2CE-1A3896DCFD6F}" type="presParOf" srcId="{F0D77046-5E6C-45E0-B4AA-07F4B86036F2}" destId="{B410053A-3686-4F30-9DC2-FEC665C78C77}" srcOrd="1" destOrd="0" presId="urn:microsoft.com/office/officeart/2005/8/layout/pyramid1"/>
    <dgm:cxn modelId="{DC75F179-B1BA-4464-8965-A35753A80EE6}" type="presParOf" srcId="{81056DA2-7233-4B38-9930-F159BFBF827E}" destId="{3D979654-B3C9-40BC-B017-52EEB88FDFE8}" srcOrd="2" destOrd="0" presId="urn:microsoft.com/office/officeart/2005/8/layout/pyramid1"/>
    <dgm:cxn modelId="{0871C38F-E9D8-4A44-BE0F-90836F9C50CE}" type="presParOf" srcId="{3D979654-B3C9-40BC-B017-52EEB88FDFE8}" destId="{835C88FE-7503-4A2C-949C-175D537D1C76}" srcOrd="0" destOrd="0" presId="urn:microsoft.com/office/officeart/2005/8/layout/pyramid1"/>
    <dgm:cxn modelId="{9FC89E0D-ABBF-4789-AB7B-3B5AC8F704F4}" type="presParOf" srcId="{3D979654-B3C9-40BC-B017-52EEB88FDFE8}" destId="{46D55908-F0C4-4A92-AEE0-5036C0EB10AA}" srcOrd="1" destOrd="0" presId="urn:microsoft.com/office/officeart/2005/8/layout/pyramid1"/>
    <dgm:cxn modelId="{0D4FCE11-D7B1-4D15-A5F8-FD1EA362E2FD}" type="presParOf" srcId="{81056DA2-7233-4B38-9930-F159BFBF827E}" destId="{A1228CD9-3BAE-4B39-9793-9C44BA835CC5}" srcOrd="3" destOrd="0" presId="urn:microsoft.com/office/officeart/2005/8/layout/pyramid1"/>
    <dgm:cxn modelId="{ADAB83B0-505A-4F7E-AEAB-7886489CA612}" type="presParOf" srcId="{A1228CD9-3BAE-4B39-9793-9C44BA835CC5}" destId="{6C7600E5-952F-418B-B98C-7D765B51520E}" srcOrd="0" destOrd="0" presId="urn:microsoft.com/office/officeart/2005/8/layout/pyramid1"/>
    <dgm:cxn modelId="{6477F23C-9C92-46B5-98A3-70813F8DB1C4}" type="presParOf" srcId="{A1228CD9-3BAE-4B39-9793-9C44BA835CC5}" destId="{6AE17815-600A-46B9-8154-AB8A9BE3A1C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1A1F73-3EE0-4DD0-8092-838594D0F291}" type="doc">
      <dgm:prSet loTypeId="urn:microsoft.com/office/officeart/2005/8/layout/chevron1" loCatId="process" qsTypeId="urn:microsoft.com/office/officeart/2005/8/quickstyle/simple3" qsCatId="simple" csTypeId="urn:microsoft.com/office/officeart/2005/8/colors/accent1_2" csCatId="accent1" phldr="1"/>
      <dgm:spPr/>
    </dgm:pt>
    <dgm:pt modelId="{C0CBD9CB-8BB8-4014-B235-A28CD0E884BC}">
      <dgm:prSet phldrT="[テキスト]" custT="1"/>
      <dgm:spPr/>
      <dgm:t>
        <a:bodyPr/>
        <a:lstStyle/>
        <a:p>
          <a:r>
            <a:rPr kumimoji="1" lang="ja-JP" altLang="en-US" sz="2400" b="1" dirty="0"/>
            <a:t>生活の一部</a:t>
          </a:r>
        </a:p>
      </dgm:t>
    </dgm:pt>
    <dgm:pt modelId="{858E2445-E53D-47D4-B759-5079A0594DBF}" type="parTrans" cxnId="{44D50282-06DC-493E-9E52-67F73E7BDF1B}">
      <dgm:prSet/>
      <dgm:spPr/>
      <dgm:t>
        <a:bodyPr/>
        <a:lstStyle/>
        <a:p>
          <a:endParaRPr kumimoji="1" lang="ja-JP" altLang="en-US" sz="2000" b="1"/>
        </a:p>
      </dgm:t>
    </dgm:pt>
    <dgm:pt modelId="{C57F954D-A9FA-431C-81DE-D5AED5291EEA}" type="sibTrans" cxnId="{44D50282-06DC-493E-9E52-67F73E7BDF1B}">
      <dgm:prSet/>
      <dgm:spPr/>
      <dgm:t>
        <a:bodyPr/>
        <a:lstStyle/>
        <a:p>
          <a:endParaRPr kumimoji="1" lang="ja-JP" altLang="en-US" sz="2000" b="1"/>
        </a:p>
      </dgm:t>
    </dgm:pt>
    <dgm:pt modelId="{F7F5BE98-6972-4270-BE84-3AD717F2D1A8}">
      <dgm:prSet phldrT="[テキスト]" custT="1"/>
      <dgm:spPr/>
      <dgm:t>
        <a:bodyPr/>
        <a:lstStyle/>
        <a:p>
          <a:r>
            <a:rPr kumimoji="1" lang="ja-JP" altLang="en-US" sz="2000" b="1" dirty="0"/>
            <a:t>お酒での影響増加</a:t>
          </a:r>
        </a:p>
      </dgm:t>
    </dgm:pt>
    <dgm:pt modelId="{E7BDED29-E14D-4360-A5DC-A25928A1A987}" type="parTrans" cxnId="{690E5D95-63DF-423C-80CB-56F95277E085}">
      <dgm:prSet/>
      <dgm:spPr/>
      <dgm:t>
        <a:bodyPr/>
        <a:lstStyle/>
        <a:p>
          <a:endParaRPr kumimoji="1" lang="ja-JP" altLang="en-US" sz="2000" b="1"/>
        </a:p>
      </dgm:t>
    </dgm:pt>
    <dgm:pt modelId="{A50480EA-F265-4614-9F14-F106B33E348E}" type="sibTrans" cxnId="{690E5D95-63DF-423C-80CB-56F95277E085}">
      <dgm:prSet/>
      <dgm:spPr/>
      <dgm:t>
        <a:bodyPr/>
        <a:lstStyle/>
        <a:p>
          <a:endParaRPr kumimoji="1" lang="ja-JP" altLang="en-US" sz="2000" b="1"/>
        </a:p>
      </dgm:t>
    </dgm:pt>
    <dgm:pt modelId="{EE4136F0-B34D-4A21-9D1F-47FF341E5E65}">
      <dgm:prSet phldrT="[テキスト]" custT="1"/>
      <dgm:spPr/>
      <dgm:t>
        <a:bodyPr/>
        <a:lstStyle/>
        <a:p>
          <a:r>
            <a:rPr kumimoji="1" lang="ja-JP" altLang="en-US" sz="2000" b="1" dirty="0"/>
            <a:t>お酒の悩み</a:t>
          </a:r>
          <a:endParaRPr kumimoji="1" lang="en-US" altLang="ja-JP" sz="2000" b="1" dirty="0"/>
        </a:p>
        <a:p>
          <a:r>
            <a:rPr kumimoji="1" lang="ja-JP" altLang="en-US" sz="2000" b="1" dirty="0"/>
            <a:t>　　受診決断</a:t>
          </a:r>
          <a:endParaRPr kumimoji="1" lang="en-US" altLang="ja-JP" sz="2000" b="1" dirty="0"/>
        </a:p>
      </dgm:t>
    </dgm:pt>
    <dgm:pt modelId="{FF2CFE0C-D733-4357-8778-6D78F6110D56}" type="parTrans" cxnId="{F71E28B7-F99E-4FE8-8C4E-8F393F05D010}">
      <dgm:prSet/>
      <dgm:spPr/>
      <dgm:t>
        <a:bodyPr/>
        <a:lstStyle/>
        <a:p>
          <a:endParaRPr kumimoji="1" lang="ja-JP" altLang="en-US" sz="2000" b="1"/>
        </a:p>
      </dgm:t>
    </dgm:pt>
    <dgm:pt modelId="{0FAF1A7F-BC01-4837-8A25-A3329F41424E}" type="sibTrans" cxnId="{F71E28B7-F99E-4FE8-8C4E-8F393F05D010}">
      <dgm:prSet/>
      <dgm:spPr/>
      <dgm:t>
        <a:bodyPr/>
        <a:lstStyle/>
        <a:p>
          <a:endParaRPr kumimoji="1" lang="ja-JP" altLang="en-US" sz="2000" b="1"/>
        </a:p>
      </dgm:t>
    </dgm:pt>
    <dgm:pt modelId="{7BBB44B3-5699-4632-BC8B-90AE15A47E4B}" type="pres">
      <dgm:prSet presAssocID="{3E1A1F73-3EE0-4DD0-8092-838594D0F291}" presName="Name0" presStyleCnt="0">
        <dgm:presLayoutVars>
          <dgm:dir/>
          <dgm:animLvl val="lvl"/>
          <dgm:resizeHandles val="exact"/>
        </dgm:presLayoutVars>
      </dgm:prSet>
      <dgm:spPr/>
    </dgm:pt>
    <dgm:pt modelId="{0AC67191-6CAB-4208-9AB2-907905B17E1D}" type="pres">
      <dgm:prSet presAssocID="{C0CBD9CB-8BB8-4014-B235-A28CD0E884BC}" presName="parTxOnly" presStyleLbl="node1" presStyleIdx="0" presStyleCnt="3" custLinFactNeighborX="-52855" custLinFactNeighborY="-2069">
        <dgm:presLayoutVars>
          <dgm:chMax val="0"/>
          <dgm:chPref val="0"/>
          <dgm:bulletEnabled val="1"/>
        </dgm:presLayoutVars>
      </dgm:prSet>
      <dgm:spPr/>
    </dgm:pt>
    <dgm:pt modelId="{178DB7DC-C8F4-498B-A7B9-7AD2325CE80A}" type="pres">
      <dgm:prSet presAssocID="{C57F954D-A9FA-431C-81DE-D5AED5291EEA}" presName="parTxOnlySpace" presStyleCnt="0"/>
      <dgm:spPr/>
    </dgm:pt>
    <dgm:pt modelId="{A241EE3E-5B58-4B67-9CBB-BFBEE9801DED}" type="pres">
      <dgm:prSet presAssocID="{F7F5BE98-6972-4270-BE84-3AD717F2D1A8}" presName="parTxOnly" presStyleLbl="node1" presStyleIdx="1" presStyleCnt="3" custScaleX="88564" custLinFactNeighborX="-27399" custLinFactNeighborY="4373">
        <dgm:presLayoutVars>
          <dgm:chMax val="0"/>
          <dgm:chPref val="0"/>
          <dgm:bulletEnabled val="1"/>
        </dgm:presLayoutVars>
      </dgm:prSet>
      <dgm:spPr/>
    </dgm:pt>
    <dgm:pt modelId="{BA53BB9F-2C8C-46B6-BE47-97AF6FC0BB6E}" type="pres">
      <dgm:prSet presAssocID="{A50480EA-F265-4614-9F14-F106B33E348E}" presName="parTxOnlySpace" presStyleCnt="0"/>
      <dgm:spPr/>
    </dgm:pt>
    <dgm:pt modelId="{1C67CC99-5253-4BF3-8EDD-B4AABB35A235}" type="pres">
      <dgm:prSet presAssocID="{EE4136F0-B34D-4A21-9D1F-47FF341E5E65}" presName="parTxOnly" presStyleLbl="node1" presStyleIdx="2" presStyleCnt="3">
        <dgm:presLayoutVars>
          <dgm:chMax val="0"/>
          <dgm:chPref val="0"/>
          <dgm:bulletEnabled val="1"/>
        </dgm:presLayoutVars>
      </dgm:prSet>
      <dgm:spPr/>
    </dgm:pt>
  </dgm:ptLst>
  <dgm:cxnLst>
    <dgm:cxn modelId="{E28B5505-9492-47B1-9E73-E963E90951AC}" type="presOf" srcId="{EE4136F0-B34D-4A21-9D1F-47FF341E5E65}" destId="{1C67CC99-5253-4BF3-8EDD-B4AABB35A235}" srcOrd="0" destOrd="0" presId="urn:microsoft.com/office/officeart/2005/8/layout/chevron1"/>
    <dgm:cxn modelId="{A1D29F11-2C85-41B3-9276-C6E5B4DBF746}" type="presOf" srcId="{C0CBD9CB-8BB8-4014-B235-A28CD0E884BC}" destId="{0AC67191-6CAB-4208-9AB2-907905B17E1D}" srcOrd="0" destOrd="0" presId="urn:microsoft.com/office/officeart/2005/8/layout/chevron1"/>
    <dgm:cxn modelId="{339C3F35-F84D-4F63-B8D7-FBA0F8977F7D}" type="presOf" srcId="{3E1A1F73-3EE0-4DD0-8092-838594D0F291}" destId="{7BBB44B3-5699-4632-BC8B-90AE15A47E4B}" srcOrd="0" destOrd="0" presId="urn:microsoft.com/office/officeart/2005/8/layout/chevron1"/>
    <dgm:cxn modelId="{44D50282-06DC-493E-9E52-67F73E7BDF1B}" srcId="{3E1A1F73-3EE0-4DD0-8092-838594D0F291}" destId="{C0CBD9CB-8BB8-4014-B235-A28CD0E884BC}" srcOrd="0" destOrd="0" parTransId="{858E2445-E53D-47D4-B759-5079A0594DBF}" sibTransId="{C57F954D-A9FA-431C-81DE-D5AED5291EEA}"/>
    <dgm:cxn modelId="{A0BDED85-3507-42E7-B869-EB52452F86DB}" type="presOf" srcId="{F7F5BE98-6972-4270-BE84-3AD717F2D1A8}" destId="{A241EE3E-5B58-4B67-9CBB-BFBEE9801DED}" srcOrd="0" destOrd="0" presId="urn:microsoft.com/office/officeart/2005/8/layout/chevron1"/>
    <dgm:cxn modelId="{690E5D95-63DF-423C-80CB-56F95277E085}" srcId="{3E1A1F73-3EE0-4DD0-8092-838594D0F291}" destId="{F7F5BE98-6972-4270-BE84-3AD717F2D1A8}" srcOrd="1" destOrd="0" parTransId="{E7BDED29-E14D-4360-A5DC-A25928A1A987}" sibTransId="{A50480EA-F265-4614-9F14-F106B33E348E}"/>
    <dgm:cxn modelId="{F71E28B7-F99E-4FE8-8C4E-8F393F05D010}" srcId="{3E1A1F73-3EE0-4DD0-8092-838594D0F291}" destId="{EE4136F0-B34D-4A21-9D1F-47FF341E5E65}" srcOrd="2" destOrd="0" parTransId="{FF2CFE0C-D733-4357-8778-6D78F6110D56}" sibTransId="{0FAF1A7F-BC01-4837-8A25-A3329F41424E}"/>
    <dgm:cxn modelId="{E0D03697-95F7-4EDA-BFD5-956ABB16F6A3}" type="presParOf" srcId="{7BBB44B3-5699-4632-BC8B-90AE15A47E4B}" destId="{0AC67191-6CAB-4208-9AB2-907905B17E1D}" srcOrd="0" destOrd="0" presId="urn:microsoft.com/office/officeart/2005/8/layout/chevron1"/>
    <dgm:cxn modelId="{E4000292-BC41-401C-B599-43D858213393}" type="presParOf" srcId="{7BBB44B3-5699-4632-BC8B-90AE15A47E4B}" destId="{178DB7DC-C8F4-498B-A7B9-7AD2325CE80A}" srcOrd="1" destOrd="0" presId="urn:microsoft.com/office/officeart/2005/8/layout/chevron1"/>
    <dgm:cxn modelId="{954CBDA9-DA68-420F-A25A-8E6593B7915E}" type="presParOf" srcId="{7BBB44B3-5699-4632-BC8B-90AE15A47E4B}" destId="{A241EE3E-5B58-4B67-9CBB-BFBEE9801DED}" srcOrd="2" destOrd="0" presId="urn:microsoft.com/office/officeart/2005/8/layout/chevron1"/>
    <dgm:cxn modelId="{B5ED890A-235E-4603-8E81-C045C767A704}" type="presParOf" srcId="{7BBB44B3-5699-4632-BC8B-90AE15A47E4B}" destId="{BA53BB9F-2C8C-46B6-BE47-97AF6FC0BB6E}" srcOrd="3" destOrd="0" presId="urn:microsoft.com/office/officeart/2005/8/layout/chevron1"/>
    <dgm:cxn modelId="{14F21814-6B64-4B50-B642-FB7E0E4B9715}" type="presParOf" srcId="{7BBB44B3-5699-4632-BC8B-90AE15A47E4B}" destId="{1C67CC99-5253-4BF3-8EDD-B4AABB35A235}"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80D45-EA8E-4B1E-97F2-67D87C815DAC}">
      <dsp:nvSpPr>
        <dsp:cNvPr id="0" name=""/>
        <dsp:cNvSpPr/>
      </dsp:nvSpPr>
      <dsp:spPr>
        <a:xfrm>
          <a:off x="1454441" y="166413"/>
          <a:ext cx="1883573" cy="1013169"/>
        </a:xfrm>
        <a:prstGeom prst="trapezoid">
          <a:avLst>
            <a:gd name="adj" fmla="val 59777"/>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t>アルコール依存症</a:t>
          </a:r>
          <a:endParaRPr kumimoji="1" lang="en-US" altLang="ja-JP" sz="1600" b="1" kern="1200" dirty="0"/>
        </a:p>
        <a:p>
          <a:pPr marL="0" lvl="0" indent="0" algn="ctr" defTabSz="711200">
            <a:lnSpc>
              <a:spcPct val="90000"/>
            </a:lnSpc>
            <a:spcBef>
              <a:spcPct val="0"/>
            </a:spcBef>
            <a:spcAft>
              <a:spcPct val="35000"/>
            </a:spcAft>
            <a:buNone/>
          </a:pPr>
          <a:r>
            <a:rPr kumimoji="1" lang="ja-JP" altLang="en-US" sz="1600" b="1" kern="1200" dirty="0"/>
            <a:t>生涯経験者</a:t>
          </a:r>
          <a:r>
            <a:rPr kumimoji="1" lang="en-US" altLang="ja-JP" sz="1600" b="1" kern="1200" dirty="0"/>
            <a:t>107</a:t>
          </a:r>
          <a:r>
            <a:rPr kumimoji="1" lang="ja-JP" altLang="en-US" sz="1600" b="1" kern="1200" dirty="0"/>
            <a:t>万人</a:t>
          </a:r>
        </a:p>
      </dsp:txBody>
      <dsp:txXfrm>
        <a:off x="1454441" y="166413"/>
        <a:ext cx="1883573" cy="1013169"/>
      </dsp:txXfrm>
    </dsp:sp>
    <dsp:sp modelId="{FD414652-718D-4EF6-A139-D47756867553}">
      <dsp:nvSpPr>
        <dsp:cNvPr id="0" name=""/>
        <dsp:cNvSpPr/>
      </dsp:nvSpPr>
      <dsp:spPr>
        <a:xfrm>
          <a:off x="1125646" y="1135074"/>
          <a:ext cx="2465265" cy="1013169"/>
        </a:xfrm>
        <a:prstGeom prst="trapezoid">
          <a:avLst>
            <a:gd name="adj" fmla="val 59777"/>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ts val="0"/>
            </a:spcAft>
            <a:buNone/>
          </a:pPr>
          <a:r>
            <a:rPr kumimoji="1" lang="ja-JP" altLang="en-US" sz="1400" b="1" kern="1200" dirty="0"/>
            <a:t>アルコール依存症の疑い　</a:t>
          </a:r>
          <a:endParaRPr kumimoji="1" lang="en-US" altLang="ja-JP" sz="1400" b="1" kern="1200" dirty="0"/>
        </a:p>
        <a:p>
          <a:pPr marL="0" lvl="0" indent="0" algn="ctr" defTabSz="622300">
            <a:lnSpc>
              <a:spcPct val="90000"/>
            </a:lnSpc>
            <a:spcBef>
              <a:spcPct val="0"/>
            </a:spcBef>
            <a:spcAft>
              <a:spcPts val="0"/>
            </a:spcAft>
            <a:buNone/>
          </a:pPr>
          <a:r>
            <a:rPr kumimoji="1" lang="en-US" altLang="ja-JP" sz="1400" b="1" kern="1200" dirty="0"/>
            <a:t>292</a:t>
          </a:r>
          <a:r>
            <a:rPr kumimoji="1" lang="ja-JP" altLang="en-US" sz="1400" b="1" kern="1200" dirty="0"/>
            <a:t>万人</a:t>
          </a:r>
        </a:p>
      </dsp:txBody>
      <dsp:txXfrm>
        <a:off x="1557067" y="1135074"/>
        <a:ext cx="1602422" cy="1013169"/>
      </dsp:txXfrm>
    </dsp:sp>
    <dsp:sp modelId="{835C88FE-7503-4A2C-949C-175D537D1C76}">
      <dsp:nvSpPr>
        <dsp:cNvPr id="0" name=""/>
        <dsp:cNvSpPr/>
      </dsp:nvSpPr>
      <dsp:spPr>
        <a:xfrm>
          <a:off x="601804" y="2087179"/>
          <a:ext cx="3493520" cy="889390"/>
        </a:xfrm>
        <a:prstGeom prst="trapezoid">
          <a:avLst>
            <a:gd name="adj" fmla="val 59777"/>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t" anchorCtr="0">
          <a:noAutofit/>
        </a:bodyPr>
        <a:lstStyle/>
        <a:p>
          <a:pPr marL="0" lvl="0" indent="0" algn="ctr" defTabSz="711200">
            <a:lnSpc>
              <a:spcPct val="90000"/>
            </a:lnSpc>
            <a:spcBef>
              <a:spcPct val="0"/>
            </a:spcBef>
            <a:spcAft>
              <a:spcPts val="0"/>
            </a:spcAft>
            <a:buNone/>
          </a:pPr>
          <a:r>
            <a:rPr kumimoji="1" lang="ja-JP" altLang="en-US" sz="1600" b="1" kern="1200" dirty="0"/>
            <a:t>問題飲酒者</a:t>
          </a:r>
          <a:endParaRPr kumimoji="1" lang="en-US" altLang="ja-JP" sz="1600" b="1" kern="1200" dirty="0"/>
        </a:p>
        <a:p>
          <a:pPr marL="0" lvl="0" indent="0" algn="ctr" defTabSz="711200">
            <a:lnSpc>
              <a:spcPct val="90000"/>
            </a:lnSpc>
            <a:spcBef>
              <a:spcPct val="0"/>
            </a:spcBef>
            <a:spcAft>
              <a:spcPts val="0"/>
            </a:spcAft>
            <a:buNone/>
          </a:pPr>
          <a:r>
            <a:rPr kumimoji="1" lang="en-US" altLang="ja-JP" sz="1600" b="1" kern="1200" dirty="0"/>
            <a:t>593</a:t>
          </a:r>
          <a:r>
            <a:rPr kumimoji="1" lang="ja-JP" altLang="en-US" sz="1600" b="1" kern="1200" dirty="0"/>
            <a:t>万人</a:t>
          </a:r>
          <a:endParaRPr kumimoji="1" lang="ja-JP" altLang="en-US" sz="1300" b="1" kern="1200" dirty="0"/>
        </a:p>
      </dsp:txBody>
      <dsp:txXfrm>
        <a:off x="1213170" y="2087179"/>
        <a:ext cx="2270788" cy="889390"/>
      </dsp:txXfrm>
    </dsp:sp>
    <dsp:sp modelId="{6C7600E5-952F-418B-B98C-7D765B51520E}">
      <dsp:nvSpPr>
        <dsp:cNvPr id="0" name=""/>
        <dsp:cNvSpPr/>
      </dsp:nvSpPr>
      <dsp:spPr>
        <a:xfrm>
          <a:off x="0" y="2915729"/>
          <a:ext cx="4697129" cy="1013169"/>
        </a:xfrm>
        <a:prstGeom prst="trapezoid">
          <a:avLst>
            <a:gd name="adj" fmla="val 59777"/>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ts val="0"/>
            </a:spcAft>
            <a:buNone/>
          </a:pPr>
          <a:r>
            <a:rPr kumimoji="1" lang="ja-JP" altLang="en-US" sz="1600" b="1" kern="1200" dirty="0"/>
            <a:t>生活習慣病リスクを高める飲酒者　</a:t>
          </a:r>
          <a:endParaRPr kumimoji="1" lang="en-US" altLang="ja-JP" sz="1600" b="1" kern="1200" dirty="0"/>
        </a:p>
        <a:p>
          <a:pPr marL="0" lvl="0" indent="0" algn="ctr" defTabSz="711200">
            <a:lnSpc>
              <a:spcPct val="90000"/>
            </a:lnSpc>
            <a:spcBef>
              <a:spcPct val="0"/>
            </a:spcBef>
            <a:spcAft>
              <a:spcPts val="0"/>
            </a:spcAft>
            <a:buNone/>
          </a:pPr>
          <a:r>
            <a:rPr kumimoji="1" lang="en-US" altLang="ja-JP" sz="1600" b="1" kern="1200" dirty="0"/>
            <a:t>1036</a:t>
          </a:r>
          <a:r>
            <a:rPr kumimoji="1" lang="ja-JP" altLang="en-US" sz="1600" b="1" kern="1200" dirty="0"/>
            <a:t>万人</a:t>
          </a:r>
        </a:p>
      </dsp:txBody>
      <dsp:txXfrm>
        <a:off x="821997" y="2915729"/>
        <a:ext cx="3053133" cy="10131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67191-6CAB-4208-9AB2-907905B17E1D}">
      <dsp:nvSpPr>
        <dsp:cNvPr id="0" name=""/>
        <dsp:cNvSpPr/>
      </dsp:nvSpPr>
      <dsp:spPr>
        <a:xfrm>
          <a:off x="0" y="0"/>
          <a:ext cx="3039383" cy="94727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t>生活の一部</a:t>
          </a:r>
        </a:p>
      </dsp:txBody>
      <dsp:txXfrm>
        <a:off x="473636" y="0"/>
        <a:ext cx="2092112" cy="947271"/>
      </dsp:txXfrm>
    </dsp:sp>
    <dsp:sp modelId="{A241EE3E-5B58-4B67-9CBB-BFBEE9801DED}">
      <dsp:nvSpPr>
        <dsp:cNvPr id="0" name=""/>
        <dsp:cNvSpPr/>
      </dsp:nvSpPr>
      <dsp:spPr>
        <a:xfrm>
          <a:off x="2655244" y="0"/>
          <a:ext cx="2691799" cy="94727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お酒での影響増加</a:t>
          </a:r>
        </a:p>
      </dsp:txBody>
      <dsp:txXfrm>
        <a:off x="3128880" y="0"/>
        <a:ext cx="1744528" cy="947271"/>
      </dsp:txXfrm>
    </dsp:sp>
    <dsp:sp modelId="{1C67CC99-5253-4BF3-8EDD-B4AABB35A235}">
      <dsp:nvSpPr>
        <dsp:cNvPr id="0" name=""/>
        <dsp:cNvSpPr/>
      </dsp:nvSpPr>
      <dsp:spPr>
        <a:xfrm>
          <a:off x="5126381" y="0"/>
          <a:ext cx="3039383" cy="94727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お酒の悩み</a:t>
          </a:r>
          <a:endParaRPr kumimoji="1" lang="en-US" altLang="ja-JP" sz="2000" b="1" kern="1200" dirty="0"/>
        </a:p>
        <a:p>
          <a:pPr marL="0" lvl="0" indent="0" algn="ctr" defTabSz="889000">
            <a:lnSpc>
              <a:spcPct val="90000"/>
            </a:lnSpc>
            <a:spcBef>
              <a:spcPct val="0"/>
            </a:spcBef>
            <a:spcAft>
              <a:spcPct val="35000"/>
            </a:spcAft>
            <a:buNone/>
          </a:pPr>
          <a:r>
            <a:rPr kumimoji="1" lang="ja-JP" altLang="en-US" sz="2000" b="1" kern="1200" dirty="0"/>
            <a:t>　　受診決断</a:t>
          </a:r>
          <a:endParaRPr kumimoji="1" lang="en-US" altLang="ja-JP" sz="2000" b="1" kern="1200" dirty="0"/>
        </a:p>
      </dsp:txBody>
      <dsp:txXfrm>
        <a:off x="5600017" y="0"/>
        <a:ext cx="2092112" cy="94727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261" cy="494019"/>
          </a:xfrm>
          <a:prstGeom prst="rect">
            <a:avLst/>
          </a:prstGeom>
        </p:spPr>
        <p:txBody>
          <a:bodyPr vert="horz" lIns="89799" tIns="44900" rIns="89799" bIns="449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950" y="1"/>
            <a:ext cx="2918260" cy="494019"/>
          </a:xfrm>
          <a:prstGeom prst="rect">
            <a:avLst/>
          </a:prstGeom>
        </p:spPr>
        <p:txBody>
          <a:bodyPr vert="horz" lIns="89799" tIns="44900" rIns="89799" bIns="44900" rtlCol="0"/>
          <a:lstStyle>
            <a:lvl1pPr algn="r">
              <a:defRPr sz="1200"/>
            </a:lvl1pPr>
          </a:lstStyle>
          <a:p>
            <a:fld id="{4A2B91B2-3B8D-4F3F-97CC-2CB7B58324BC}" type="datetimeFigureOut">
              <a:rPr kumimoji="1" lang="ja-JP" altLang="en-US" smtClean="0"/>
              <a:t>2022/10/14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89799" tIns="44900" rIns="89799" bIns="44900" rtlCol="0" anchor="ctr"/>
          <a:lstStyle/>
          <a:p>
            <a:endParaRPr lang="ja-JP" altLang="en-US"/>
          </a:p>
        </p:txBody>
      </p:sp>
      <p:sp>
        <p:nvSpPr>
          <p:cNvPr id="5" name="ノート プレースホルダー 4"/>
          <p:cNvSpPr>
            <a:spLocks noGrp="1"/>
          </p:cNvSpPr>
          <p:nvPr>
            <p:ph type="body" sz="quarter" idx="3"/>
          </p:nvPr>
        </p:nvSpPr>
        <p:spPr>
          <a:xfrm>
            <a:off x="674043" y="4747900"/>
            <a:ext cx="5387679" cy="3884928"/>
          </a:xfrm>
          <a:prstGeom prst="rect">
            <a:avLst/>
          </a:prstGeom>
        </p:spPr>
        <p:txBody>
          <a:bodyPr vert="horz" lIns="89799" tIns="44900" rIns="89799" bIns="449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2295"/>
            <a:ext cx="2918261" cy="494019"/>
          </a:xfrm>
          <a:prstGeom prst="rect">
            <a:avLst/>
          </a:prstGeom>
        </p:spPr>
        <p:txBody>
          <a:bodyPr vert="horz" lIns="89799" tIns="44900" rIns="89799" bIns="449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950" y="9372295"/>
            <a:ext cx="2918260" cy="494019"/>
          </a:xfrm>
          <a:prstGeom prst="rect">
            <a:avLst/>
          </a:prstGeom>
        </p:spPr>
        <p:txBody>
          <a:bodyPr vert="horz" lIns="89799" tIns="44900" rIns="89799" bIns="44900" rtlCol="0" anchor="b"/>
          <a:lstStyle>
            <a:lvl1pPr algn="r">
              <a:defRPr sz="1200"/>
            </a:lvl1pPr>
          </a:lstStyle>
          <a:p>
            <a:fld id="{E34136F3-3224-481F-8E48-C3FD9FFAE7A2}" type="slidenum">
              <a:rPr kumimoji="1" lang="ja-JP" altLang="en-US" smtClean="0"/>
              <a:t>‹#›</a:t>
            </a:fld>
            <a:endParaRPr kumimoji="1" lang="ja-JP" altLang="en-US"/>
          </a:p>
        </p:txBody>
      </p:sp>
    </p:spTree>
    <p:extLst>
      <p:ext uri="{BB962C8B-B14F-4D97-AF65-F5344CB8AC3E}">
        <p14:creationId xmlns:p14="http://schemas.microsoft.com/office/powerpoint/2010/main" val="126919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5588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1D6F11-7033-49B0-14AB-44D9DF84D86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7D22F5ED-86D5-20E5-CE7D-884C25FE554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570B306-B06B-D2BF-E6D3-61FF61EE3838}"/>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8334F301-E29A-B36F-2CBC-5483157797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5F962F-A940-AF98-4B25-14BFA45C9A89}"/>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8965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9BA82-234D-5DE7-322D-05500A4EFCD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288F57-8DDA-257F-EAB9-C96B231BEFB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AE7035-B2D5-B003-88CC-F649877F898D}"/>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5ECE319A-E232-4923-D155-F35D2D0E7C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385227-C5AE-5090-3B03-763493918275}"/>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96299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27C4226-53BB-FF21-ABA6-D4C5971EFCBA}"/>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EE00F8-4EF5-B25E-5F9F-536E3374BF86}"/>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099D2D-12B4-CE74-54C2-273C4237CE7A}"/>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6A4A6E56-79D7-D9B2-3333-07F5A17710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9BC9C1-0439-4227-8C5C-D505CFD2D7ED}"/>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530991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467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タイムライン ">
    <p:bg>
      <p:bgRef idx="1001">
        <a:schemeClr val="bg1"/>
      </p:bgRef>
    </p:bg>
    <p:spTree>
      <p:nvGrpSpPr>
        <p:cNvPr id="1" name=""/>
        <p:cNvGrpSpPr/>
        <p:nvPr/>
      </p:nvGrpSpPr>
      <p:grpSpPr>
        <a:xfrm>
          <a:off x="0" y="0"/>
          <a:ext cx="0" cy="0"/>
          <a:chOff x="0" y="0"/>
          <a:chExt cx="0" cy="0"/>
        </a:xfrm>
      </p:grpSpPr>
      <p:sp>
        <p:nvSpPr>
          <p:cNvPr id="30" name="タイトル 1">
            <a:extLst>
              <a:ext uri="{FF2B5EF4-FFF2-40B4-BE49-F238E27FC236}">
                <a16:creationId xmlns:a16="http://schemas.microsoft.com/office/drawing/2014/main" id="{46EEE005-F78A-9D4F-B159-964376C387DD}"/>
              </a:ext>
            </a:extLst>
          </p:cNvPr>
          <p:cNvSpPr>
            <a:spLocks noGrp="1"/>
          </p:cNvSpPr>
          <p:nvPr>
            <p:ph type="title" hasCustomPrompt="1"/>
          </p:nvPr>
        </p:nvSpPr>
        <p:spPr>
          <a:xfrm>
            <a:off x="723018" y="879066"/>
            <a:ext cx="3706108" cy="610863"/>
          </a:xfrm>
          <a:prstGeom prst="rect">
            <a:avLst/>
          </a:prstGeom>
        </p:spPr>
        <p:txBody>
          <a:bodyPr lIns="0" tIns="0" rIns="0" bIns="0" rtlCol="0" anchor="b" anchorCtr="0">
            <a:normAutofit/>
          </a:bodyPr>
          <a:lstStyle>
            <a:lvl1pPr>
              <a:defRPr sz="3300" b="1" i="0">
                <a:solidFill>
                  <a:schemeClr val="bg1"/>
                </a:solidFill>
                <a:latin typeface="Meiryo UI" panose="020B0604030504040204" pitchFamily="50" charset="-128"/>
                <a:ea typeface="Meiryo UI" panose="020B0604030504040204" pitchFamily="50" charset="-128"/>
              </a:defRPr>
            </a:lvl1pPr>
          </a:lstStyle>
          <a:p>
            <a:pPr rtl="0"/>
            <a:r>
              <a:rPr lang="ja-JP" altLang="en-US" noProof="0"/>
              <a:t>クリックして編集する </a:t>
            </a:r>
          </a:p>
        </p:txBody>
      </p:sp>
      <p:sp>
        <p:nvSpPr>
          <p:cNvPr id="96" name="テキスト プレースホルダー 29">
            <a:extLst>
              <a:ext uri="{FF2B5EF4-FFF2-40B4-BE49-F238E27FC236}">
                <a16:creationId xmlns:a16="http://schemas.microsoft.com/office/drawing/2014/main" id="{FC61536F-8EA7-5A48-AF76-8B0E251BD8CB}"/>
              </a:ext>
            </a:extLst>
          </p:cNvPr>
          <p:cNvSpPr>
            <a:spLocks noGrp="1"/>
          </p:cNvSpPr>
          <p:nvPr>
            <p:ph type="body" sz="quarter" idx="12"/>
          </p:nvPr>
        </p:nvSpPr>
        <p:spPr>
          <a:xfrm>
            <a:off x="835595" y="1786953"/>
            <a:ext cx="1693991" cy="571630"/>
          </a:xfrm>
          <a:prstGeom prst="rect">
            <a:avLst/>
          </a:prstGeom>
          <a:ln>
            <a:noFill/>
          </a:ln>
        </p:spPr>
        <p:txBody>
          <a:bodyPr lIns="0" tIns="0" rIns="0" bIns="0" rtlCol="0">
            <a:noAutofit/>
          </a:bodyPr>
          <a:lstStyle>
            <a:lvl1pPr marL="0" indent="0">
              <a:buNone/>
              <a:defRPr sz="2400" b="1" i="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endParaRPr lang="ja-JP" altLang="en-US" noProof="0" dirty="0"/>
          </a:p>
        </p:txBody>
      </p:sp>
      <p:sp>
        <p:nvSpPr>
          <p:cNvPr id="97" name="テキスト プレースホルダー 29">
            <a:extLst>
              <a:ext uri="{FF2B5EF4-FFF2-40B4-BE49-F238E27FC236}">
                <a16:creationId xmlns:a16="http://schemas.microsoft.com/office/drawing/2014/main" id="{64FFD994-BD97-ED49-8607-286ECBB1CDA3}"/>
              </a:ext>
            </a:extLst>
          </p:cNvPr>
          <p:cNvSpPr>
            <a:spLocks noGrp="1"/>
          </p:cNvSpPr>
          <p:nvPr>
            <p:ph type="body" sz="quarter" idx="11"/>
          </p:nvPr>
        </p:nvSpPr>
        <p:spPr>
          <a:xfrm>
            <a:off x="1125408" y="2626326"/>
            <a:ext cx="1600200" cy="205837"/>
          </a:xfrm>
          <a:prstGeom prst="rect">
            <a:avLst/>
          </a:prstGeom>
          <a:ln>
            <a:noFill/>
          </a:ln>
        </p:spPr>
        <p:txBody>
          <a:bodyPr lIns="0" tIns="0" rIns="0" bIns="0" rtlCol="0">
            <a:noAutofit/>
          </a:bodyPr>
          <a:lstStyle>
            <a:lvl1pPr marL="0" indent="0">
              <a:spcBef>
                <a:spcPts val="300"/>
              </a:spcBef>
              <a:buNone/>
              <a:defRPr sz="1350" b="1" i="0" spc="0" baseline="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endParaRPr lang="ja-JP" altLang="en-US" noProof="0" dirty="0"/>
          </a:p>
        </p:txBody>
      </p:sp>
      <p:sp>
        <p:nvSpPr>
          <p:cNvPr id="102" name="テキスト プレースホルダー 29">
            <a:extLst>
              <a:ext uri="{FF2B5EF4-FFF2-40B4-BE49-F238E27FC236}">
                <a16:creationId xmlns:a16="http://schemas.microsoft.com/office/drawing/2014/main" id="{D1ADE805-BFBC-ED47-B9CB-6CB2FF02E868}"/>
              </a:ext>
            </a:extLst>
          </p:cNvPr>
          <p:cNvSpPr>
            <a:spLocks noGrp="1"/>
          </p:cNvSpPr>
          <p:nvPr>
            <p:ph type="body" sz="quarter" idx="30" hasCustomPrompt="1"/>
          </p:nvPr>
        </p:nvSpPr>
        <p:spPr>
          <a:xfrm>
            <a:off x="2923349" y="5087328"/>
            <a:ext cx="1600200" cy="369332"/>
          </a:xfrm>
          <a:prstGeom prst="rect">
            <a:avLst/>
          </a:prstGeom>
          <a:ln>
            <a:noFill/>
          </a:ln>
        </p:spPr>
        <p:txBody>
          <a:bodyPr lIns="0" tIns="0" rIns="0" bIns="0" rtlCol="0">
            <a:noAutofit/>
          </a:bodyPr>
          <a:lstStyle>
            <a:lvl1pPr marL="0" indent="0">
              <a:buNone/>
              <a:defRPr sz="1050" b="0" i="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r>
              <a:rPr lang="ja-JP" altLang="en-US" noProof="0"/>
              <a:t>クリックして編集する </a:t>
            </a:r>
          </a:p>
        </p:txBody>
      </p:sp>
      <p:sp>
        <p:nvSpPr>
          <p:cNvPr id="103" name="テキスト プレースホルダー 29">
            <a:extLst>
              <a:ext uri="{FF2B5EF4-FFF2-40B4-BE49-F238E27FC236}">
                <a16:creationId xmlns:a16="http://schemas.microsoft.com/office/drawing/2014/main" id="{334A3589-641F-F547-891B-149579153B75}"/>
              </a:ext>
            </a:extLst>
          </p:cNvPr>
          <p:cNvSpPr>
            <a:spLocks noGrp="1"/>
          </p:cNvSpPr>
          <p:nvPr>
            <p:ph type="body" sz="quarter" idx="31" hasCustomPrompt="1"/>
          </p:nvPr>
        </p:nvSpPr>
        <p:spPr>
          <a:xfrm>
            <a:off x="2923349" y="4701911"/>
            <a:ext cx="1600200" cy="205837"/>
          </a:xfrm>
          <a:prstGeom prst="rect">
            <a:avLst/>
          </a:prstGeom>
          <a:ln>
            <a:noFill/>
          </a:ln>
        </p:spPr>
        <p:txBody>
          <a:bodyPr vert="horz" lIns="0" tIns="0" rIns="0" bIns="0" rtlCol="0">
            <a:noAutofit/>
          </a:bodyPr>
          <a:lstStyle>
            <a:lvl1pPr marL="0" indent="0">
              <a:spcBef>
                <a:spcPts val="300"/>
              </a:spcBef>
              <a:buNone/>
              <a:defRPr lang="en-US" sz="1350" b="1" spc="0" baseline="0" dirty="0">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marL="0" lvl="0" indent="0" rtl="0">
              <a:spcBef>
                <a:spcPts val="300"/>
              </a:spcBef>
              <a:buNone/>
            </a:pPr>
            <a:r>
              <a:rPr lang="ja-JP" altLang="en-US" noProof="0"/>
              <a:t>クリックして編集する </a:t>
            </a:r>
          </a:p>
        </p:txBody>
      </p:sp>
      <p:sp>
        <p:nvSpPr>
          <p:cNvPr id="106" name="テキスト プレースホルダー 29">
            <a:extLst>
              <a:ext uri="{FF2B5EF4-FFF2-40B4-BE49-F238E27FC236}">
                <a16:creationId xmlns:a16="http://schemas.microsoft.com/office/drawing/2014/main" id="{A63F8454-D12E-A641-ABD0-8977D3F5EC05}"/>
              </a:ext>
            </a:extLst>
          </p:cNvPr>
          <p:cNvSpPr>
            <a:spLocks noGrp="1"/>
          </p:cNvSpPr>
          <p:nvPr>
            <p:ph type="body" sz="quarter" idx="32" hasCustomPrompt="1"/>
          </p:nvPr>
        </p:nvSpPr>
        <p:spPr>
          <a:xfrm>
            <a:off x="6751283" y="5087328"/>
            <a:ext cx="1600200" cy="369332"/>
          </a:xfrm>
          <a:prstGeom prst="rect">
            <a:avLst/>
          </a:prstGeom>
          <a:ln>
            <a:noFill/>
          </a:ln>
        </p:spPr>
        <p:txBody>
          <a:bodyPr lIns="0" tIns="0" rIns="0" bIns="0" rtlCol="0">
            <a:noAutofit/>
          </a:bodyPr>
          <a:lstStyle>
            <a:lvl1pPr marL="0" indent="0">
              <a:buNone/>
              <a:defRPr sz="1050" b="0" i="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r>
              <a:rPr lang="ja-JP" altLang="en-US" noProof="0"/>
              <a:t>クリックして編集する </a:t>
            </a:r>
          </a:p>
        </p:txBody>
      </p:sp>
      <p:sp>
        <p:nvSpPr>
          <p:cNvPr id="107" name="テキスト プレースホルダー 29">
            <a:extLst>
              <a:ext uri="{FF2B5EF4-FFF2-40B4-BE49-F238E27FC236}">
                <a16:creationId xmlns:a16="http://schemas.microsoft.com/office/drawing/2014/main" id="{F35AA15D-DBAD-9840-8764-A5B6D486A234}"/>
              </a:ext>
            </a:extLst>
          </p:cNvPr>
          <p:cNvSpPr>
            <a:spLocks noGrp="1"/>
          </p:cNvSpPr>
          <p:nvPr>
            <p:ph type="body" sz="quarter" idx="33" hasCustomPrompt="1"/>
          </p:nvPr>
        </p:nvSpPr>
        <p:spPr>
          <a:xfrm>
            <a:off x="6751283" y="4701911"/>
            <a:ext cx="1600200" cy="205837"/>
          </a:xfrm>
          <a:prstGeom prst="rect">
            <a:avLst/>
          </a:prstGeom>
          <a:ln>
            <a:noFill/>
          </a:ln>
        </p:spPr>
        <p:txBody>
          <a:bodyPr vert="horz" lIns="0" tIns="0" rIns="0" bIns="0" rtlCol="0">
            <a:noAutofit/>
          </a:bodyPr>
          <a:lstStyle>
            <a:lvl1pPr marL="0" indent="0">
              <a:spcBef>
                <a:spcPts val="300"/>
              </a:spcBef>
              <a:buNone/>
              <a:defRPr lang="en-US" sz="1350" b="1" spc="0" baseline="0" dirty="0">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marL="0" lvl="0" indent="0" rtl="0">
              <a:spcBef>
                <a:spcPts val="300"/>
              </a:spcBef>
              <a:buNone/>
            </a:pPr>
            <a:r>
              <a:rPr lang="ja-JP" altLang="en-US" noProof="0"/>
              <a:t>クリックして編集する </a:t>
            </a:r>
          </a:p>
        </p:txBody>
      </p:sp>
      <p:sp>
        <p:nvSpPr>
          <p:cNvPr id="108" name="テキスト プレースホルダー 29">
            <a:extLst>
              <a:ext uri="{FF2B5EF4-FFF2-40B4-BE49-F238E27FC236}">
                <a16:creationId xmlns:a16="http://schemas.microsoft.com/office/drawing/2014/main" id="{8357CA0F-1A55-B145-8305-562F0DF22543}"/>
              </a:ext>
            </a:extLst>
          </p:cNvPr>
          <p:cNvSpPr>
            <a:spLocks noGrp="1"/>
          </p:cNvSpPr>
          <p:nvPr>
            <p:ph type="body" sz="quarter" idx="34" hasCustomPrompt="1"/>
          </p:nvPr>
        </p:nvSpPr>
        <p:spPr>
          <a:xfrm>
            <a:off x="4828607" y="2934856"/>
            <a:ext cx="1600200" cy="369332"/>
          </a:xfrm>
          <a:prstGeom prst="rect">
            <a:avLst/>
          </a:prstGeom>
          <a:ln>
            <a:noFill/>
          </a:ln>
        </p:spPr>
        <p:txBody>
          <a:bodyPr lIns="0" tIns="0" rIns="0" bIns="0" rtlCol="0">
            <a:noAutofit/>
          </a:bodyPr>
          <a:lstStyle>
            <a:lvl1pPr marL="0" indent="0">
              <a:buNone/>
              <a:defRPr sz="1050" b="0" i="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r>
              <a:rPr lang="ja-JP" altLang="en-US" noProof="0"/>
              <a:t>クリックして編集する </a:t>
            </a:r>
          </a:p>
        </p:txBody>
      </p:sp>
      <p:sp>
        <p:nvSpPr>
          <p:cNvPr id="109" name="テキスト プレースホルダー 29">
            <a:extLst>
              <a:ext uri="{FF2B5EF4-FFF2-40B4-BE49-F238E27FC236}">
                <a16:creationId xmlns:a16="http://schemas.microsoft.com/office/drawing/2014/main" id="{D6C49F6F-AF28-8942-8442-8F54A1DC388B}"/>
              </a:ext>
            </a:extLst>
          </p:cNvPr>
          <p:cNvSpPr>
            <a:spLocks noGrp="1"/>
          </p:cNvSpPr>
          <p:nvPr>
            <p:ph type="body" sz="quarter" idx="35" hasCustomPrompt="1"/>
          </p:nvPr>
        </p:nvSpPr>
        <p:spPr>
          <a:xfrm>
            <a:off x="4828607" y="2568689"/>
            <a:ext cx="1600200" cy="205837"/>
          </a:xfrm>
          <a:prstGeom prst="rect">
            <a:avLst/>
          </a:prstGeom>
          <a:ln>
            <a:noFill/>
          </a:ln>
        </p:spPr>
        <p:txBody>
          <a:bodyPr lIns="0" tIns="0" rIns="0" bIns="0" rtlCol="0">
            <a:noAutofit/>
          </a:bodyPr>
          <a:lstStyle>
            <a:lvl1pPr marL="0" indent="0">
              <a:spcBef>
                <a:spcPts val="300"/>
              </a:spcBef>
              <a:buNone/>
              <a:defRPr sz="1350" b="1" i="0" spc="0" baseline="0">
                <a:solidFill>
                  <a:schemeClr val="bg1"/>
                </a:solidFill>
                <a:latin typeface="Meiryo UI" panose="020B0604030504040204" pitchFamily="50" charset="-128"/>
                <a:ea typeface="Meiryo UI" panose="020B0604030504040204" pitchFamily="50" charset="-128"/>
              </a:defRPr>
            </a:lvl1pPr>
            <a:lvl2pPr>
              <a:defRPr sz="3000"/>
            </a:lvl2pPr>
            <a:lvl3pPr>
              <a:defRPr sz="3000"/>
            </a:lvl3pPr>
            <a:lvl4pPr>
              <a:defRPr sz="3000"/>
            </a:lvl4pPr>
            <a:lvl5pPr>
              <a:defRPr sz="3000"/>
            </a:lvl5pPr>
          </a:lstStyle>
          <a:p>
            <a:pPr lvl="0" rtl="0"/>
            <a:r>
              <a:rPr lang="ja-JP" altLang="en-US" noProof="0"/>
              <a:t>クリックして編集する </a:t>
            </a:r>
          </a:p>
        </p:txBody>
      </p:sp>
      <p:cxnSp>
        <p:nvCxnSpPr>
          <p:cNvPr id="8" name="直線​​コネクタ(S) 7">
            <a:extLst>
              <a:ext uri="{FF2B5EF4-FFF2-40B4-BE49-F238E27FC236}">
                <a16:creationId xmlns:a16="http://schemas.microsoft.com/office/drawing/2014/main" id="{4CE2724A-BCA1-604F-9D18-BF05746408C2}"/>
              </a:ext>
            </a:extLst>
          </p:cNvPr>
          <p:cNvCxnSpPr/>
          <p:nvPr userDrawn="1"/>
        </p:nvCxnSpPr>
        <p:spPr>
          <a:xfrm>
            <a:off x="514484" y="3511580"/>
            <a:ext cx="7706608"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日付プレースホルダー 1">
            <a:extLst>
              <a:ext uri="{FF2B5EF4-FFF2-40B4-BE49-F238E27FC236}">
                <a16:creationId xmlns:a16="http://schemas.microsoft.com/office/drawing/2014/main" id="{21DC2552-C347-4C3D-8C92-4A6981227C0E}"/>
              </a:ext>
            </a:extLst>
          </p:cNvPr>
          <p:cNvSpPr>
            <a:spLocks noGrp="1"/>
          </p:cNvSpPr>
          <p:nvPr>
            <p:ph type="dt" sz="half" idx="36"/>
          </p:nvPr>
        </p:nvSpPr>
        <p:spPr>
          <a:xfrm>
            <a:off x="2244091" y="6332223"/>
            <a:ext cx="984885" cy="247651"/>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r>
              <a:rPr lang="en-US" altLang="ja-JP"/>
              <a:t>2022</a:t>
            </a:r>
            <a:r>
              <a:rPr lang="ja-JP" altLang="en-US"/>
              <a:t>年</a:t>
            </a:r>
            <a:r>
              <a:rPr lang="en-US" altLang="ja-JP"/>
              <a:t>6</a:t>
            </a:r>
            <a:r>
              <a:rPr lang="ja-JP" altLang="en-US"/>
              <a:t>月</a:t>
            </a:r>
            <a:r>
              <a:rPr lang="en-US" altLang="ja-JP"/>
              <a:t>7</a:t>
            </a:r>
            <a:r>
              <a:rPr lang="ja-JP" altLang="en-US"/>
              <a:t>日</a:t>
            </a:r>
          </a:p>
        </p:txBody>
      </p:sp>
      <p:sp>
        <p:nvSpPr>
          <p:cNvPr id="3" name="フッター プレースホルダー 2">
            <a:extLst>
              <a:ext uri="{FF2B5EF4-FFF2-40B4-BE49-F238E27FC236}">
                <a16:creationId xmlns:a16="http://schemas.microsoft.com/office/drawing/2014/main" id="{A5B7C35C-F3E4-4522-8711-16E4F9052C2C}"/>
              </a:ext>
            </a:extLst>
          </p:cNvPr>
          <p:cNvSpPr>
            <a:spLocks noGrp="1"/>
          </p:cNvSpPr>
          <p:nvPr>
            <p:ph type="ftr" sz="quarter" idx="37"/>
          </p:nvPr>
        </p:nvSpPr>
        <p:spPr>
          <a:xfrm>
            <a:off x="1121092" y="6332223"/>
            <a:ext cx="1122998" cy="247651"/>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r>
              <a:rPr lang="en-US" altLang="zh-TW"/>
              <a:t>2022</a:t>
            </a:r>
            <a:r>
              <a:rPr lang="zh-TW" altLang="en-US"/>
              <a:t>年</a:t>
            </a:r>
            <a:r>
              <a:rPr lang="en-US" altLang="zh-TW"/>
              <a:t>6</a:t>
            </a:r>
            <a:r>
              <a:rPr lang="zh-TW" altLang="en-US"/>
              <a:t>月</a:t>
            </a:r>
            <a:r>
              <a:rPr lang="en-US" altLang="zh-TW"/>
              <a:t>11</a:t>
            </a:r>
            <a:r>
              <a:rPr lang="zh-TW" altLang="en-US"/>
              <a:t>日</a:t>
            </a:r>
            <a:r>
              <a:rPr lang="en-US" altLang="zh-TW"/>
              <a:t>(</a:t>
            </a:r>
            <a:r>
              <a:rPr lang="zh-TW" altLang="en-US"/>
              <a:t>土</a:t>
            </a:r>
            <a:r>
              <a:rPr lang="en-US" altLang="zh-TW"/>
              <a:t>)</a:t>
            </a:r>
            <a:r>
              <a:rPr lang="zh-TW" altLang="en-US"/>
              <a:t>内観療法懇話会</a:t>
            </a:r>
            <a:endParaRPr lang="ja-JP" altLang="en-US" b="0"/>
          </a:p>
        </p:txBody>
      </p:sp>
      <p:sp>
        <p:nvSpPr>
          <p:cNvPr id="4" name="スライド番号プレースホルダー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a:p>
        </p:txBody>
      </p:sp>
    </p:spTree>
    <p:extLst>
      <p:ext uri="{BB962C8B-B14F-4D97-AF65-F5344CB8AC3E}">
        <p14:creationId xmlns:p14="http://schemas.microsoft.com/office/powerpoint/2010/main" val="2839632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50">
          <p15:clr>
            <a:srgbClr val="FBAE40"/>
          </p15:clr>
        </p15:guide>
        <p15:guide id="2" pos="5310">
          <p15:clr>
            <a:srgbClr val="FBAE40"/>
          </p15:clr>
        </p15:guide>
        <p15:guide id="3" pos="2160">
          <p15:clr>
            <a:srgbClr val="FBAE40"/>
          </p15:clr>
        </p15:guide>
        <p15:guide id="4" pos="3870">
          <p15:clr>
            <a:srgbClr val="FBAE40"/>
          </p15:clr>
        </p15:guide>
        <p15:guide id="5" pos="1890">
          <p15:clr>
            <a:srgbClr val="FBAE40"/>
          </p15:clr>
        </p15:guide>
        <p15:guide id="6" pos="3600">
          <p15:clr>
            <a:srgbClr val="FBAE40"/>
          </p15:clr>
        </p15:guide>
        <p15:guide id="7" orient="horz" pos="1224">
          <p15:clr>
            <a:srgbClr val="FBAE40"/>
          </p15:clr>
        </p15:guide>
        <p15:guide id="8" orient="horz" pos="3768">
          <p15:clr>
            <a:srgbClr val="FBAE40"/>
          </p15:clr>
        </p15:guide>
        <p15:guide id="9" orient="horz" pos="552">
          <p15:clr>
            <a:srgbClr val="FBAE40"/>
          </p15:clr>
        </p15:guide>
        <p15:guide id="10" orient="horz" pos="1512">
          <p15:clr>
            <a:srgbClr val="FBAE40"/>
          </p15:clr>
        </p15:guide>
        <p15:guide id="11" orient="horz" pos="28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996908-228A-E964-D782-C5EA1AFDCB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1D64DC9-52D6-9B99-B3AD-6ACD4AA328D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D44CFF-CBDC-8356-3353-BA95324F8B23}"/>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24887083-DFE5-5CFF-59BF-9D29BB2D1B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569A1F-FAEF-625A-8DF8-464343BD1B32}"/>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255793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5E0D0F-3682-F20A-2643-7925D6C7C5B1}"/>
              </a:ext>
            </a:extLst>
          </p:cNvPr>
          <p:cNvSpPr>
            <a:spLocks noGrp="1"/>
          </p:cNvSpPr>
          <p:nvPr>
            <p:ph type="title"/>
          </p:nvPr>
        </p:nvSpPr>
        <p:spPr>
          <a:xfrm>
            <a:off x="623888" y="1709739"/>
            <a:ext cx="7886700" cy="2852737"/>
          </a:xfrm>
        </p:spPr>
        <p:txBody>
          <a:bodyPr anchor="b"/>
          <a:lstStyle>
            <a:lvl1pPr>
              <a:defRPr sz="4500"/>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8D88861C-1EB1-4A9D-4814-C13D61B841D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695CEF3-40BC-80ED-DA53-4F46792EB17F}"/>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D6A49601-9EBE-7DDB-EA85-B09B9E2BD8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C5E514-6E95-960D-C79C-4FFC93CD5567}"/>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2393287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096A76-2A3B-8BB6-444D-A668798E74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C8C49C-ED0C-C331-40C7-0F2B75BF2758}"/>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A2B419D-9BDF-11EB-782B-E4257B81F05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1A2E442-1804-95B8-1FC9-63635458FD5A}"/>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6" name="フッター プレースホルダー 5">
            <a:extLst>
              <a:ext uri="{FF2B5EF4-FFF2-40B4-BE49-F238E27FC236}">
                <a16:creationId xmlns:a16="http://schemas.microsoft.com/office/drawing/2014/main" id="{F95AAED9-1287-F9ED-7376-7BB671B1F3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DF0900-BD42-DE68-5B0A-424F22421E61}"/>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345741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0B2EE4-49CF-6CB6-132E-951B2D923C24}"/>
              </a:ext>
            </a:extLst>
          </p:cNvPr>
          <p:cNvSpPr>
            <a:spLocks noGrp="1"/>
          </p:cNvSpPr>
          <p:nvPr>
            <p:ph type="title"/>
          </p:nvPr>
        </p:nvSpPr>
        <p:spPr>
          <a:xfrm>
            <a:off x="629841" y="365126"/>
            <a:ext cx="7886700" cy="1325563"/>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C41F897B-D5F5-8406-1A53-6B706A20665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7EA6FE2-78BA-E06E-F632-A3A121AB93EA}"/>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CD2EA52-D332-426C-D102-BC71653DAC8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E8A19E-4E92-E3C1-DE26-0E1B2001852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AA0CB15-7064-9BE3-23EE-3A31E0E007EA}"/>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8" name="フッター プレースホルダー 7">
            <a:extLst>
              <a:ext uri="{FF2B5EF4-FFF2-40B4-BE49-F238E27FC236}">
                <a16:creationId xmlns:a16="http://schemas.microsoft.com/office/drawing/2014/main" id="{08DEC3A5-1DD2-52E7-D1CC-2DC5F67FFE8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49106D7-F5BE-2467-BB4F-C5431665AC67}"/>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154105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4B4EAC-8200-A88C-312B-6776A09F7A0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084293A-C9C2-E2E8-7123-A235AE257C39}"/>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4" name="フッター プレースホルダー 3">
            <a:extLst>
              <a:ext uri="{FF2B5EF4-FFF2-40B4-BE49-F238E27FC236}">
                <a16:creationId xmlns:a16="http://schemas.microsoft.com/office/drawing/2014/main" id="{A053FFF7-6743-3E1E-2C94-FBDD87E45CE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3A04437-CC3D-DC88-3C7B-BD4B1A2631B8}"/>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204727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9667963-1025-DDE0-E45E-DD95C4C691BA}"/>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3" name="フッター プレースホルダー 2">
            <a:extLst>
              <a:ext uri="{FF2B5EF4-FFF2-40B4-BE49-F238E27FC236}">
                <a16:creationId xmlns:a16="http://schemas.microsoft.com/office/drawing/2014/main" id="{AB038725-A43D-9CE6-E4F9-5F8C65FCC05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1205DCF-135D-D1C4-B260-09EF80FB8208}"/>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120708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12572-B114-CD46-8A78-141E61A7C2C1}"/>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06697D-F006-8323-B983-6CFD6D02EBF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A9DF112-94AD-6407-EA03-398DA8371E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E220520-FD58-EED5-0F88-C228CF105799}"/>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6" name="フッター プレースホルダー 5">
            <a:extLst>
              <a:ext uri="{FF2B5EF4-FFF2-40B4-BE49-F238E27FC236}">
                <a16:creationId xmlns:a16="http://schemas.microsoft.com/office/drawing/2014/main" id="{0BB87A38-CFFB-19CC-DED4-67749F3972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F6CFD73-F803-FF3B-CB2A-13CCA2A14FFE}"/>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4213678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52C85F-916B-585C-EB47-33C9AAD8A7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6F929B8-F24D-A21A-51F5-2AF9E476C13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2CCCFBD-90ED-AA0A-3A08-772A94738D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F0F5FE5-1559-42B0-06BF-BA4454D6F7BE}"/>
              </a:ext>
            </a:extLst>
          </p:cNvPr>
          <p:cNvSpPr>
            <a:spLocks noGrp="1"/>
          </p:cNvSpPr>
          <p:nvPr>
            <p:ph type="dt" sz="half" idx="10"/>
          </p:nvPr>
        </p:nvSpPr>
        <p:spPr/>
        <p:txBody>
          <a:bodyPr/>
          <a:lstStyle/>
          <a:p>
            <a:fld id="{0A49E0AB-4E4C-4FEC-A029-EE776DD73F08}" type="datetimeFigureOut">
              <a:rPr kumimoji="1" lang="ja-JP" altLang="en-US" smtClean="0"/>
              <a:t>2022/10/14</a:t>
            </a:fld>
            <a:endParaRPr kumimoji="1" lang="ja-JP" altLang="en-US"/>
          </a:p>
        </p:txBody>
      </p:sp>
      <p:sp>
        <p:nvSpPr>
          <p:cNvPr id="6" name="フッター プレースホルダー 5">
            <a:extLst>
              <a:ext uri="{FF2B5EF4-FFF2-40B4-BE49-F238E27FC236}">
                <a16:creationId xmlns:a16="http://schemas.microsoft.com/office/drawing/2014/main" id="{032E4D2C-5C09-B3B7-DB33-A2255D190A8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247874-F939-025C-A538-BC5B6A7038F5}"/>
              </a:ext>
            </a:extLst>
          </p:cNvPr>
          <p:cNvSpPr>
            <a:spLocks noGrp="1"/>
          </p:cNvSpPr>
          <p:nvPr>
            <p:ph type="sldNum" sz="quarter" idx="12"/>
          </p:nvPr>
        </p:nvSpPr>
        <p:spPr/>
        <p:txBody>
          <a:body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253987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F388D0E-1F00-A480-7541-D802B432B40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AECABC-3B25-A5CB-0FAA-173B5BA0D30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7992C6C-2DAC-7A3C-E2B9-3FED35A8E8C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A49E0AB-4E4C-4FEC-A029-EE776DD73F08}" type="datetimeFigureOut">
              <a:rPr kumimoji="1" lang="ja-JP" altLang="en-US" smtClean="0"/>
              <a:t>2022/10/14</a:t>
            </a:fld>
            <a:endParaRPr kumimoji="1" lang="ja-JP" altLang="en-US"/>
          </a:p>
        </p:txBody>
      </p:sp>
      <p:sp>
        <p:nvSpPr>
          <p:cNvPr id="5" name="フッター プレースホルダー 4">
            <a:extLst>
              <a:ext uri="{FF2B5EF4-FFF2-40B4-BE49-F238E27FC236}">
                <a16:creationId xmlns:a16="http://schemas.microsoft.com/office/drawing/2014/main" id="{A0642375-FA78-60D8-E0CF-B70B16529EC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369892-E9B0-B93B-E53B-476B90E7D15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17EF5E-A63A-4048-B18B-2AF49A026F2C}" type="slidenum">
              <a:rPr kumimoji="1" lang="ja-JP" altLang="en-US" smtClean="0"/>
              <a:t>‹#›</a:t>
            </a:fld>
            <a:endParaRPr kumimoji="1" lang="ja-JP" altLang="en-US"/>
          </a:p>
        </p:txBody>
      </p:sp>
    </p:spTree>
    <p:extLst>
      <p:ext uri="{BB962C8B-B14F-4D97-AF65-F5344CB8AC3E}">
        <p14:creationId xmlns:p14="http://schemas.microsoft.com/office/powerpoint/2010/main" val="1141546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90000"/>
        </a:lnSpc>
        <a:spcBef>
          <a:spcPct val="0"/>
        </a:spcBef>
        <a:buNone/>
        <a:defRPr kumimoji="1" sz="3300" kern="1200">
          <a:solidFill>
            <a:schemeClr val="tx1"/>
          </a:solidFill>
          <a:latin typeface="メイリオ" panose="020B0604030504040204" pitchFamily="50" charset="-128"/>
          <a:ea typeface="メイリオ"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5F0533-1E74-9FCA-D6AD-40BB429FDD16}"/>
              </a:ext>
            </a:extLst>
          </p:cNvPr>
          <p:cNvSpPr>
            <a:spLocks noGrp="1"/>
          </p:cNvSpPr>
          <p:nvPr>
            <p:ph type="ctrTitle"/>
          </p:nvPr>
        </p:nvSpPr>
        <p:spPr>
          <a:xfrm>
            <a:off x="628049" y="1189739"/>
            <a:ext cx="8140566" cy="2387600"/>
          </a:xfrm>
        </p:spPr>
        <p:txBody>
          <a:bodyPr>
            <a:normAutofit/>
          </a:bodyPr>
          <a:lstStyle/>
          <a:p>
            <a:r>
              <a:rPr kumimoji="1" lang="ja-JP" altLang="en-US" sz="4400" b="1" dirty="0"/>
              <a:t>アルコール依存症者の</a:t>
            </a:r>
            <a:br>
              <a:rPr kumimoji="1" lang="en-US" altLang="ja-JP" sz="4400" b="1" dirty="0"/>
            </a:br>
            <a:r>
              <a:rPr kumimoji="1" lang="ja-JP" altLang="en-US" sz="4400" b="1" dirty="0"/>
              <a:t>専門医療機関受診までの一考察</a:t>
            </a:r>
            <a:br>
              <a:rPr kumimoji="1" lang="en-US" altLang="ja-JP" sz="4400" b="1" dirty="0"/>
            </a:br>
            <a:r>
              <a:rPr kumimoji="1" lang="ja-JP" altLang="en-US" sz="4400" b="1" dirty="0"/>
              <a:t>ー</a:t>
            </a:r>
            <a:r>
              <a:rPr kumimoji="1" lang="ja-JP" altLang="en-US" sz="3200" b="1" dirty="0"/>
              <a:t>飲酒に関わる経験の語りからー</a:t>
            </a:r>
            <a:endParaRPr kumimoji="1" lang="ja-JP" altLang="en-US" sz="4800" b="1" dirty="0"/>
          </a:p>
        </p:txBody>
      </p:sp>
      <p:sp>
        <p:nvSpPr>
          <p:cNvPr id="3" name="字幕 2">
            <a:extLst>
              <a:ext uri="{FF2B5EF4-FFF2-40B4-BE49-F238E27FC236}">
                <a16:creationId xmlns:a16="http://schemas.microsoft.com/office/drawing/2014/main" id="{1842A59A-D8B0-F9B2-DCA7-C4782F84BB08}"/>
              </a:ext>
            </a:extLst>
          </p:cNvPr>
          <p:cNvSpPr>
            <a:spLocks noGrp="1"/>
          </p:cNvSpPr>
          <p:nvPr>
            <p:ph type="subTitle" idx="1"/>
          </p:nvPr>
        </p:nvSpPr>
        <p:spPr>
          <a:xfrm>
            <a:off x="1029903" y="4258011"/>
            <a:ext cx="7084193" cy="1916665"/>
          </a:xfrm>
        </p:spPr>
        <p:txBody>
          <a:bodyPr>
            <a:normAutofit/>
          </a:bodyPr>
          <a:lstStyle/>
          <a:p>
            <a:r>
              <a:rPr kumimoji="1" lang="ja-JP" altLang="en-US" sz="3200" dirty="0">
                <a:latin typeface="メイリオ" panose="020B0604030504040204" pitchFamily="50" charset="-128"/>
                <a:ea typeface="メイリオ" panose="020B0604030504040204" pitchFamily="50" charset="-128"/>
              </a:rPr>
              <a:t>川嶋　咲世　</a:t>
            </a:r>
            <a:r>
              <a:rPr kumimoji="1" lang="en-US" altLang="ja-JP" sz="3200" baseline="30000" dirty="0">
                <a:latin typeface="メイリオ" panose="020B0604030504040204" pitchFamily="50" charset="-128"/>
                <a:ea typeface="メイリオ" panose="020B0604030504040204" pitchFamily="50" charset="-128"/>
              </a:rPr>
              <a:t>1)</a:t>
            </a:r>
            <a:r>
              <a:rPr kumimoji="1" lang="ja-JP" altLang="en-US" sz="3200" dirty="0">
                <a:latin typeface="メイリオ" panose="020B0604030504040204" pitchFamily="50" charset="-128"/>
                <a:ea typeface="メイリオ" panose="020B0604030504040204" pitchFamily="50" charset="-128"/>
              </a:rPr>
              <a:t>　神廣　憲記　</a:t>
            </a:r>
            <a:r>
              <a:rPr kumimoji="1" lang="en-US" altLang="ja-JP" sz="3200" baseline="30000" dirty="0">
                <a:latin typeface="メイリオ" panose="020B0604030504040204" pitchFamily="50" charset="-128"/>
                <a:ea typeface="メイリオ" panose="020B0604030504040204" pitchFamily="50" charset="-128"/>
              </a:rPr>
              <a:t>2)</a:t>
            </a:r>
          </a:p>
          <a:p>
            <a:r>
              <a:rPr lang="ja-JP" altLang="en-US" sz="2800" dirty="0">
                <a:latin typeface="メイリオ" panose="020B0604030504040204" pitchFamily="50" charset="-128"/>
                <a:ea typeface="メイリオ" panose="020B0604030504040204" pitchFamily="50" charset="-128"/>
              </a:rPr>
              <a:t>札幌太田病院</a:t>
            </a:r>
            <a:endParaRPr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１</a:t>
            </a:r>
            <a:r>
              <a:rPr kumimoji="1" lang="en-US" altLang="ja-JP" sz="2800" dirty="0">
                <a:latin typeface="メイリオ" panose="020B0604030504040204" pitchFamily="50" charset="-128"/>
                <a:ea typeface="メイリオ" panose="020B0604030504040204" pitchFamily="50" charset="-128"/>
              </a:rPr>
              <a:t>)</a:t>
            </a:r>
            <a:r>
              <a:rPr kumimoji="1" lang="ja-JP" altLang="en-US" sz="2800" dirty="0">
                <a:latin typeface="メイリオ" panose="020B0604030504040204" pitchFamily="50" charset="-128"/>
                <a:ea typeface="メイリオ" panose="020B0604030504040204" pitchFamily="50" charset="-128"/>
              </a:rPr>
              <a:t>臨床心理士</a:t>
            </a:r>
            <a:r>
              <a:rPr lang="ja-JP" altLang="en-US" sz="2800" dirty="0">
                <a:latin typeface="メイリオ" panose="020B0604030504040204" pitchFamily="50" charset="-128"/>
                <a:ea typeface="メイリオ" panose="020B0604030504040204" pitchFamily="50" charset="-128"/>
              </a:rPr>
              <a:t>　２</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医師</a:t>
            </a:r>
            <a:endParaRPr kumimoji="1" lang="en-US" altLang="ja-JP" sz="2800" dirty="0">
              <a:latin typeface="メイリオ" panose="020B0604030504040204" pitchFamily="50" charset="-128"/>
              <a:ea typeface="メイリオ" panose="020B0604030504040204" pitchFamily="50" charset="-128"/>
            </a:endParaRPr>
          </a:p>
          <a:p>
            <a:endParaRPr kumimoji="1" lang="ja-JP" altLang="en-US" sz="3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40075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E031251-81A3-4985-F43F-EE31CD78161E}"/>
              </a:ext>
            </a:extLst>
          </p:cNvPr>
          <p:cNvSpPr>
            <a:spLocks noGrp="1"/>
          </p:cNvSpPr>
          <p:nvPr>
            <p:ph idx="1"/>
          </p:nvPr>
        </p:nvSpPr>
        <p:spPr>
          <a:xfrm>
            <a:off x="728871" y="2014329"/>
            <a:ext cx="7962952" cy="3578087"/>
          </a:xfrm>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endParaRPr kumimoji="1" lang="en-US" altLang="ja-JP" sz="3200" b="1" dirty="0">
              <a:latin typeface="メイリオ" panose="020B0604030504040204" pitchFamily="50" charset="-128"/>
              <a:ea typeface="メイリオ" panose="020B0604030504040204" pitchFamily="50" charset="-128"/>
            </a:endParaRPr>
          </a:p>
          <a:p>
            <a:pPr marL="0" indent="0">
              <a:buNone/>
            </a:pPr>
            <a:r>
              <a:rPr kumimoji="1" lang="ja-JP" altLang="en-US" sz="3200" b="1" dirty="0">
                <a:latin typeface="メイリオ" panose="020B0604030504040204" pitchFamily="50" charset="-128"/>
                <a:ea typeface="メイリオ" panose="020B0604030504040204" pitchFamily="50" charset="-128"/>
              </a:rPr>
              <a:t>　なぜ、</a:t>
            </a:r>
            <a:r>
              <a:rPr kumimoji="1" lang="en-US" altLang="ja-JP" sz="3200" b="1" dirty="0">
                <a:latin typeface="メイリオ" panose="020B0604030504040204" pitchFamily="50" charset="-128"/>
                <a:ea typeface="メイリオ" panose="020B0604030504040204" pitchFamily="50" charset="-128"/>
              </a:rPr>
              <a:t>A</a:t>
            </a:r>
            <a:r>
              <a:rPr kumimoji="1" lang="ja-JP" altLang="en-US" sz="3200" b="1" dirty="0">
                <a:latin typeface="メイリオ" panose="020B0604030504040204" pitchFamily="50" charset="-128"/>
                <a:ea typeface="メイリオ" panose="020B0604030504040204" pitchFamily="50" charset="-128"/>
              </a:rPr>
              <a:t>氏はこのタイミング前に、</a:t>
            </a:r>
            <a:endParaRPr kumimoji="1" lang="en-US" altLang="ja-JP" sz="3200" b="1" dirty="0">
              <a:latin typeface="メイリオ" panose="020B0604030504040204" pitchFamily="50" charset="-128"/>
              <a:ea typeface="メイリオ" panose="020B0604030504040204" pitchFamily="50" charset="-128"/>
            </a:endParaRPr>
          </a:p>
          <a:p>
            <a:pPr marL="0" indent="0">
              <a:buNone/>
            </a:pPr>
            <a:r>
              <a:rPr lang="ja-JP" altLang="en-US" sz="3200" b="1" dirty="0">
                <a:latin typeface="メイリオ" panose="020B0604030504040204" pitchFamily="50" charset="-128"/>
                <a:ea typeface="メイリオ" panose="020B0604030504040204" pitchFamily="50" charset="-128"/>
              </a:rPr>
              <a:t>　　　　　</a:t>
            </a:r>
            <a:r>
              <a:rPr kumimoji="1" lang="ja-JP" altLang="en-US" sz="3200" b="1" dirty="0">
                <a:latin typeface="メイリオ" panose="020B0604030504040204" pitchFamily="50" charset="-128"/>
                <a:ea typeface="メイリオ" panose="020B0604030504040204" pitchFamily="50" charset="-128"/>
              </a:rPr>
              <a:t>受診に至らなかったのだろう？</a:t>
            </a:r>
            <a:endParaRPr kumimoji="1" lang="en-US" altLang="ja-JP" sz="3200" b="1" dirty="0">
              <a:latin typeface="メイリオ" panose="020B0604030504040204" pitchFamily="50" charset="-128"/>
              <a:ea typeface="メイリオ" panose="020B0604030504040204" pitchFamily="50" charset="-128"/>
            </a:endParaRPr>
          </a:p>
          <a:p>
            <a:pPr marL="0" indent="0">
              <a:buNone/>
            </a:pPr>
            <a:endParaRPr kumimoji="1" lang="en-US" altLang="ja-JP" sz="3200" b="1" dirty="0">
              <a:latin typeface="メイリオ" panose="020B0604030504040204" pitchFamily="50" charset="-128"/>
              <a:ea typeface="メイリオ" panose="020B0604030504040204" pitchFamily="50" charset="-128"/>
            </a:endParaRPr>
          </a:p>
          <a:p>
            <a:pPr marL="0" indent="0">
              <a:buNone/>
            </a:pPr>
            <a:r>
              <a:rPr lang="ja-JP" altLang="en-US" sz="3200" b="1" dirty="0">
                <a:latin typeface="メイリオ" panose="020B0604030504040204" pitchFamily="50" charset="-128"/>
                <a:ea typeface="メイリオ" panose="020B0604030504040204" pitchFamily="50" charset="-128"/>
              </a:rPr>
              <a:t>　</a:t>
            </a:r>
            <a:r>
              <a:rPr lang="en-US" altLang="ja-JP" sz="3200" b="1" dirty="0">
                <a:latin typeface="メイリオ" panose="020B0604030504040204" pitchFamily="50" charset="-128"/>
                <a:ea typeface="メイリオ" panose="020B0604030504040204" pitchFamily="50" charset="-128"/>
              </a:rPr>
              <a:t>A</a:t>
            </a:r>
            <a:r>
              <a:rPr lang="ja-JP" altLang="en-US" sz="3200" b="1" dirty="0">
                <a:latin typeface="メイリオ" panose="020B0604030504040204" pitchFamily="50" charset="-128"/>
                <a:ea typeface="メイリオ" panose="020B0604030504040204" pitchFamily="50" charset="-128"/>
              </a:rPr>
              <a:t>氏が、感じていた生きづらさとは？</a:t>
            </a:r>
            <a:endParaRPr kumimoji="1" lang="ja-JP" altLang="en-US" sz="3200" b="1" dirty="0">
              <a:latin typeface="メイリオ" panose="020B0604030504040204" pitchFamily="50" charset="-128"/>
              <a:ea typeface="メイリオ" panose="020B0604030504040204" pitchFamily="50" charset="-128"/>
            </a:endParaRPr>
          </a:p>
        </p:txBody>
      </p:sp>
      <p:sp>
        <p:nvSpPr>
          <p:cNvPr id="4" name="矢印: 下 3">
            <a:extLst>
              <a:ext uri="{FF2B5EF4-FFF2-40B4-BE49-F238E27FC236}">
                <a16:creationId xmlns:a16="http://schemas.microsoft.com/office/drawing/2014/main" id="{13A7421A-DFBE-7FC4-E825-54C4DF56D7EE}"/>
              </a:ext>
            </a:extLst>
          </p:cNvPr>
          <p:cNvSpPr/>
          <p:nvPr/>
        </p:nvSpPr>
        <p:spPr>
          <a:xfrm>
            <a:off x="4148489" y="1037840"/>
            <a:ext cx="1068405" cy="6273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3077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E9F62-136C-E035-9C14-0336037342D6}"/>
              </a:ext>
            </a:extLst>
          </p:cNvPr>
          <p:cNvSpPr>
            <a:spLocks noGrp="1"/>
          </p:cNvSpPr>
          <p:nvPr>
            <p:ph type="title"/>
          </p:nvPr>
        </p:nvSpPr>
        <p:spPr>
          <a:xfrm>
            <a:off x="456373" y="130533"/>
            <a:ext cx="7886700" cy="1180630"/>
          </a:xfrm>
        </p:spPr>
        <p:txBody>
          <a:bodyPr>
            <a:normAutofit/>
          </a:bodyPr>
          <a:lstStyle/>
          <a:p>
            <a:pPr algn="ctr"/>
            <a:r>
              <a:rPr lang="en-US" altLang="ja-JP" sz="3600" b="1" dirty="0"/>
              <a:t>A</a:t>
            </a:r>
            <a:r>
              <a:rPr lang="ja-JP" altLang="en-US" sz="3600" b="1" dirty="0"/>
              <a:t>氏の受診行動に関わる考察</a:t>
            </a:r>
            <a:endParaRPr kumimoji="1" lang="ja-JP" altLang="en-US" sz="3600" b="1" dirty="0"/>
          </a:p>
        </p:txBody>
      </p:sp>
      <p:sp>
        <p:nvSpPr>
          <p:cNvPr id="3" name="コンテンツ プレースホルダー 2">
            <a:extLst>
              <a:ext uri="{FF2B5EF4-FFF2-40B4-BE49-F238E27FC236}">
                <a16:creationId xmlns:a16="http://schemas.microsoft.com/office/drawing/2014/main" id="{77DFCA34-8B89-C9FF-A60D-312BDF7F2B77}"/>
              </a:ext>
            </a:extLst>
          </p:cNvPr>
          <p:cNvSpPr>
            <a:spLocks noGrp="1"/>
          </p:cNvSpPr>
          <p:nvPr>
            <p:ph idx="1"/>
          </p:nvPr>
        </p:nvSpPr>
        <p:spPr>
          <a:xfrm>
            <a:off x="456373" y="1291859"/>
            <a:ext cx="8237881" cy="5152013"/>
          </a:xfrm>
        </p:spPr>
        <p:txBody>
          <a:bodyPr>
            <a:normAutofit fontScale="92500" lnSpcReduction="10000"/>
          </a:bodyPr>
          <a:lstStyle/>
          <a:p>
            <a:pPr>
              <a:buFont typeface="Wingdings" panose="05000000000000000000" pitchFamily="2" charset="2"/>
              <a:buChar char="Ø"/>
            </a:pPr>
            <a:r>
              <a:rPr lang="ja-JP" altLang="en-US" sz="2600" b="1" dirty="0">
                <a:latin typeface="メイリオ" panose="020B0604030504040204" pitchFamily="50" charset="-128"/>
                <a:ea typeface="メイリオ" panose="020B0604030504040204" pitchFamily="50" charset="-128"/>
              </a:rPr>
              <a:t>なぜ、このタイミング前に</a:t>
            </a:r>
            <a:endParaRPr lang="en-US" altLang="ja-JP" sz="2600" b="1" dirty="0">
              <a:latin typeface="メイリオ" panose="020B0604030504040204" pitchFamily="50" charset="-128"/>
              <a:ea typeface="メイリオ" panose="020B0604030504040204" pitchFamily="50" charset="-128"/>
            </a:endParaRPr>
          </a:p>
          <a:p>
            <a:pPr marL="0" indent="0">
              <a:buNone/>
            </a:pPr>
            <a:r>
              <a:rPr lang="ja-JP" altLang="en-US" sz="2600" b="1" dirty="0">
                <a:latin typeface="メイリオ" panose="020B0604030504040204" pitchFamily="50" charset="-128"/>
                <a:ea typeface="メイリオ" panose="020B0604030504040204" pitchFamily="50" charset="-128"/>
              </a:rPr>
              <a:t>　　　　　　　　　　受診ができなかったのだろう？</a:t>
            </a:r>
            <a:endParaRPr lang="en-US" altLang="ja-JP" sz="2600" b="1" dirty="0">
              <a:latin typeface="メイリオ" panose="020B0604030504040204" pitchFamily="50" charset="-128"/>
              <a:ea typeface="メイリオ" panose="020B0604030504040204" pitchFamily="50" charset="-128"/>
            </a:endParaRPr>
          </a:p>
          <a:p>
            <a:pPr marL="0" indent="0">
              <a:buNone/>
            </a:pPr>
            <a:r>
              <a:rPr kumimoji="1" lang="ja-JP" altLang="en-US" sz="2600" dirty="0">
                <a:latin typeface="メイリオ" panose="020B0604030504040204" pitchFamily="50" charset="-128"/>
                <a:ea typeface="メイリオ" panose="020B0604030504040204" pitchFamily="50" charset="-128"/>
              </a:rPr>
              <a:t>　①酒飲みと依存症の境界とは？</a:t>
            </a:r>
            <a:endParaRPr kumimoji="1" lang="en-US" altLang="ja-JP" sz="2600" dirty="0">
              <a:latin typeface="メイリオ" panose="020B0604030504040204" pitchFamily="50" charset="-128"/>
              <a:ea typeface="メイリオ" panose="020B0604030504040204" pitchFamily="50" charset="-128"/>
            </a:endParaRPr>
          </a:p>
          <a:p>
            <a:pPr marL="0" indent="0">
              <a:buNone/>
            </a:pPr>
            <a:r>
              <a:rPr kumimoji="1" lang="ja-JP" altLang="en-US" sz="2600" dirty="0">
                <a:latin typeface="メイリオ" panose="020B0604030504040204" pitchFamily="50" charset="-128"/>
                <a:ea typeface="メイリオ" panose="020B0604030504040204" pitchFamily="50" charset="-128"/>
              </a:rPr>
              <a:t>　　　　　　　　</a:t>
            </a:r>
            <a:r>
              <a:rPr kumimoji="1" lang="en-US" altLang="ja-JP" sz="2600" dirty="0">
                <a:latin typeface="メイリオ" panose="020B0604030504040204" pitchFamily="50" charset="-128"/>
                <a:ea typeface="メイリオ" panose="020B0604030504040204" pitchFamily="50" charset="-128"/>
              </a:rPr>
              <a:t>‥‥(</a:t>
            </a:r>
            <a:r>
              <a:rPr kumimoji="1" lang="ja-JP" altLang="en-US" sz="2600" dirty="0">
                <a:latin typeface="メイリオ" panose="020B0604030504040204" pitchFamily="50" charset="-128"/>
                <a:ea typeface="メイリオ" panose="020B0604030504040204" pitchFamily="50" charset="-128"/>
              </a:rPr>
              <a:t>愛飲者と依存症の間の曖昧さ</a:t>
            </a:r>
            <a:r>
              <a:rPr kumimoji="1" lang="en-US" altLang="ja-JP" sz="2600" dirty="0">
                <a:latin typeface="メイリオ" panose="020B0604030504040204" pitchFamily="50" charset="-128"/>
                <a:ea typeface="メイリオ" panose="020B0604030504040204" pitchFamily="50" charset="-128"/>
              </a:rPr>
              <a:t>)</a:t>
            </a:r>
          </a:p>
          <a:p>
            <a:pPr marL="0" indent="0">
              <a:buNone/>
            </a:pPr>
            <a:r>
              <a:rPr lang="ja-JP" altLang="en-US" sz="2600" dirty="0">
                <a:latin typeface="メイリオ" panose="020B0604030504040204" pitchFamily="50" charset="-128"/>
                <a:ea typeface="メイリオ" panose="020B0604030504040204" pitchFamily="50" charset="-128"/>
              </a:rPr>
              <a:t>　②アルコールの問題をどこから医療につなげる？</a:t>
            </a:r>
            <a:endParaRPr lang="en-US" altLang="ja-JP" sz="2600"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a:t>
            </a:r>
            <a:r>
              <a:rPr lang="en-US" altLang="ja-JP" sz="2600" dirty="0">
                <a:latin typeface="メイリオ" panose="020B0604030504040204" pitchFamily="50" charset="-128"/>
                <a:ea typeface="メイリオ" panose="020B0604030504040204" pitchFamily="50" charset="-128"/>
              </a:rPr>
              <a:t>‥‥(</a:t>
            </a:r>
            <a:r>
              <a:rPr lang="ja-JP" altLang="en-US" sz="2600" dirty="0">
                <a:latin typeface="メイリオ" panose="020B0604030504040204" pitchFamily="50" charset="-128"/>
                <a:ea typeface="メイリオ" panose="020B0604030504040204" pitchFamily="50" charset="-128"/>
              </a:rPr>
              <a:t>アルコール問題の医療化の曖昧さ</a:t>
            </a:r>
            <a:r>
              <a:rPr lang="en-US" altLang="ja-JP" sz="2600" dirty="0">
                <a:latin typeface="メイリオ" panose="020B0604030504040204" pitchFamily="50" charset="-128"/>
                <a:ea typeface="メイリオ" panose="020B0604030504040204" pitchFamily="50" charset="-128"/>
              </a:rPr>
              <a:t>)</a:t>
            </a:r>
          </a:p>
          <a:p>
            <a:pPr marL="0" indent="0">
              <a:buNone/>
            </a:pPr>
            <a:r>
              <a:rPr kumimoji="1" lang="ja-JP" altLang="en-US" sz="2600" dirty="0">
                <a:latin typeface="メイリオ" panose="020B0604030504040204" pitchFamily="50" charset="-128"/>
                <a:ea typeface="メイリオ" panose="020B0604030504040204" pitchFamily="50" charset="-128"/>
              </a:rPr>
              <a:t>　③精神科受診に対するハードルの高さ</a:t>
            </a:r>
            <a:endParaRPr kumimoji="1" lang="en-US" altLang="ja-JP" sz="2000" dirty="0">
              <a:latin typeface="メイリオ" panose="020B0604030504040204" pitchFamily="50" charset="-128"/>
              <a:ea typeface="メイリオ" panose="020B0604030504040204" pitchFamily="50" charset="-128"/>
            </a:endParaRPr>
          </a:p>
          <a:p>
            <a:pPr marL="0" indent="0">
              <a:buNone/>
            </a:pPr>
            <a:endParaRPr kumimoji="1" lang="en-US" altLang="ja-JP" sz="1050" dirty="0">
              <a:latin typeface="メイリオ" panose="020B0604030504040204" pitchFamily="50" charset="-128"/>
              <a:ea typeface="メイリオ" panose="020B0604030504040204" pitchFamily="50" charset="-128"/>
            </a:endParaRPr>
          </a:p>
          <a:p>
            <a:pPr>
              <a:buFont typeface="Wingdings" panose="05000000000000000000" pitchFamily="2" charset="2"/>
              <a:buChar char="Ø"/>
            </a:pPr>
            <a:r>
              <a:rPr lang="en-US" altLang="ja-JP" sz="2600" b="1" dirty="0">
                <a:latin typeface="メイリオ" panose="020B0604030504040204" pitchFamily="50" charset="-128"/>
                <a:ea typeface="メイリオ" panose="020B0604030504040204" pitchFamily="50" charset="-128"/>
              </a:rPr>
              <a:t>A</a:t>
            </a:r>
            <a:r>
              <a:rPr lang="ja-JP" altLang="en-US" sz="2600" b="1" dirty="0">
                <a:latin typeface="メイリオ" panose="020B0604030504040204" pitchFamily="50" charset="-128"/>
                <a:ea typeface="メイリオ" panose="020B0604030504040204" pitchFamily="50" charset="-128"/>
              </a:rPr>
              <a:t>氏が感じていた生きづらさとは？</a:t>
            </a:r>
            <a:endParaRPr lang="en-US" altLang="ja-JP" sz="2600" b="1" dirty="0">
              <a:latin typeface="メイリオ" panose="020B0604030504040204" pitchFamily="50" charset="-128"/>
              <a:ea typeface="メイリオ" panose="020B0604030504040204" pitchFamily="50" charset="-128"/>
            </a:endParaRPr>
          </a:p>
          <a:p>
            <a:pPr marL="0" indent="0">
              <a:buNone/>
            </a:pPr>
            <a:r>
              <a:rPr lang="ja-JP" altLang="en-US" sz="2600" dirty="0">
                <a:latin typeface="メイリオ" panose="020B0604030504040204" pitchFamily="50" charset="-128"/>
                <a:ea typeface="メイリオ" panose="020B0604030504040204" pitchFamily="50" charset="-128"/>
              </a:rPr>
              <a:t>　</a:t>
            </a:r>
            <a:endParaRPr lang="en-US" altLang="ja-JP" sz="2600" dirty="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a:p>
            <a:pPr marL="0" indent="0">
              <a:buNone/>
            </a:pPr>
            <a:r>
              <a:rPr kumimoji="1" lang="ja-JP" altLang="en-US" sz="2400" dirty="0">
                <a:latin typeface="メイリオ" panose="020B0604030504040204" pitchFamily="50" charset="-128"/>
                <a:ea typeface="メイリオ" panose="020B0604030504040204" pitchFamily="50" charset="-128"/>
              </a:rPr>
              <a:t>　</a:t>
            </a:r>
          </a:p>
        </p:txBody>
      </p:sp>
      <p:sp>
        <p:nvSpPr>
          <p:cNvPr id="5" name="四角形: 角を丸くする 4">
            <a:extLst>
              <a:ext uri="{FF2B5EF4-FFF2-40B4-BE49-F238E27FC236}">
                <a16:creationId xmlns:a16="http://schemas.microsoft.com/office/drawing/2014/main" id="{47CC16D3-17D3-4C8F-94C2-66997524F968}"/>
              </a:ext>
            </a:extLst>
          </p:cNvPr>
          <p:cNvSpPr/>
          <p:nvPr/>
        </p:nvSpPr>
        <p:spPr>
          <a:xfrm>
            <a:off x="2207525" y="4708178"/>
            <a:ext cx="1775791" cy="8579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メイリオ" panose="020B0604030504040204" pitchFamily="50" charset="-128"/>
                <a:ea typeface="メイリオ" panose="020B0604030504040204" pitchFamily="50" charset="-128"/>
              </a:rPr>
              <a:t>自助では</a:t>
            </a:r>
          </a:p>
          <a:p>
            <a:pPr algn="ctr"/>
            <a:r>
              <a:rPr kumimoji="1" lang="ja-JP" altLang="en-US" sz="2200" dirty="0">
                <a:latin typeface="メイリオ" panose="020B0604030504040204" pitchFamily="50" charset="-128"/>
                <a:ea typeface="メイリオ" panose="020B0604030504040204" pitchFamily="50" charset="-128"/>
              </a:rPr>
              <a:t>解決困難</a:t>
            </a:r>
          </a:p>
        </p:txBody>
      </p:sp>
      <p:sp>
        <p:nvSpPr>
          <p:cNvPr id="6" name="四角形: 角を丸くする 5">
            <a:extLst>
              <a:ext uri="{FF2B5EF4-FFF2-40B4-BE49-F238E27FC236}">
                <a16:creationId xmlns:a16="http://schemas.microsoft.com/office/drawing/2014/main" id="{D103E9B0-677C-463D-A4C5-36CB62C2F032}"/>
              </a:ext>
            </a:extLst>
          </p:cNvPr>
          <p:cNvSpPr/>
          <p:nvPr/>
        </p:nvSpPr>
        <p:spPr>
          <a:xfrm>
            <a:off x="836818" y="5624959"/>
            <a:ext cx="1775791" cy="10192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a:latin typeface="メイリオ" panose="020B0604030504040204" pitchFamily="50" charset="-128"/>
                <a:ea typeface="メイリオ" panose="020B0604030504040204" pitchFamily="50" charset="-128"/>
              </a:rPr>
              <a:t>共助を</a:t>
            </a:r>
            <a:endParaRPr lang="en-US" altLang="ja-JP" sz="2200" dirty="0">
              <a:latin typeface="メイリオ" panose="020B0604030504040204" pitchFamily="50" charset="-128"/>
              <a:ea typeface="メイリオ" panose="020B0604030504040204" pitchFamily="50" charset="-128"/>
            </a:endParaRPr>
          </a:p>
          <a:p>
            <a:pPr algn="ctr"/>
            <a:r>
              <a:rPr lang="ja-JP" altLang="en-US" sz="2200" dirty="0">
                <a:latin typeface="メイリオ" panose="020B0604030504040204" pitchFamily="50" charset="-128"/>
                <a:ea typeface="メイリオ" panose="020B0604030504040204" pitchFamily="50" charset="-128"/>
              </a:rPr>
              <a:t>得られない</a:t>
            </a:r>
            <a:endParaRPr kumimoji="1" lang="ja-JP" altLang="en-US" sz="22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8ADACCE-1B8A-4ECB-85C6-77B41656DDFC}"/>
              </a:ext>
            </a:extLst>
          </p:cNvPr>
          <p:cNvSpPr/>
          <p:nvPr/>
        </p:nvSpPr>
        <p:spPr>
          <a:xfrm>
            <a:off x="3405773" y="5624960"/>
            <a:ext cx="1970427" cy="10192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メイリオ" panose="020B0604030504040204" pitchFamily="50" charset="-128"/>
                <a:ea typeface="メイリオ" panose="020B0604030504040204" pitchFamily="50" charset="-128"/>
              </a:rPr>
              <a:t>公助に</a:t>
            </a:r>
            <a:endParaRPr kumimoji="1" lang="en-US" altLang="ja-JP" sz="2200" dirty="0">
              <a:latin typeface="メイリオ" panose="020B0604030504040204" pitchFamily="50" charset="-128"/>
              <a:ea typeface="メイリオ" panose="020B0604030504040204" pitchFamily="50" charset="-128"/>
            </a:endParaRPr>
          </a:p>
          <a:p>
            <a:pPr algn="ctr"/>
            <a:r>
              <a:rPr kumimoji="1" lang="ja-JP" altLang="en-US" sz="2200" dirty="0">
                <a:latin typeface="メイリオ" panose="020B0604030504040204" pitchFamily="50" charset="-128"/>
                <a:ea typeface="メイリオ" panose="020B0604030504040204" pitchFamily="50" charset="-128"/>
              </a:rPr>
              <a:t>繋がる躊躇い</a:t>
            </a:r>
          </a:p>
        </p:txBody>
      </p:sp>
      <p:sp>
        <p:nvSpPr>
          <p:cNvPr id="8" name="矢印: 右 7">
            <a:extLst>
              <a:ext uri="{FF2B5EF4-FFF2-40B4-BE49-F238E27FC236}">
                <a16:creationId xmlns:a16="http://schemas.microsoft.com/office/drawing/2014/main" id="{E4EE3AC1-F97D-4516-95E7-06D61F818017}"/>
              </a:ext>
            </a:extLst>
          </p:cNvPr>
          <p:cNvSpPr/>
          <p:nvPr/>
        </p:nvSpPr>
        <p:spPr>
          <a:xfrm>
            <a:off x="5569644" y="5440362"/>
            <a:ext cx="583095" cy="73454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08B98E31-125A-4EAB-9835-7B64A30F7E40}"/>
              </a:ext>
            </a:extLst>
          </p:cNvPr>
          <p:cNvSpPr/>
          <p:nvPr/>
        </p:nvSpPr>
        <p:spPr>
          <a:xfrm>
            <a:off x="6422382" y="5177703"/>
            <a:ext cx="1775791" cy="10192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メイリオ" panose="020B0604030504040204" pitchFamily="50" charset="-128"/>
                <a:ea typeface="メイリオ" panose="020B0604030504040204" pitchFamily="50" charset="-128"/>
              </a:rPr>
              <a:t>孤立化</a:t>
            </a:r>
          </a:p>
        </p:txBody>
      </p:sp>
    </p:spTree>
    <p:extLst>
      <p:ext uri="{BB962C8B-B14F-4D97-AF65-F5344CB8AC3E}">
        <p14:creationId xmlns:p14="http://schemas.microsoft.com/office/powerpoint/2010/main" val="1303566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70E339-7019-6A5B-A62C-0F85A75E5774}"/>
              </a:ext>
            </a:extLst>
          </p:cNvPr>
          <p:cNvSpPr>
            <a:spLocks noGrp="1"/>
          </p:cNvSpPr>
          <p:nvPr>
            <p:ph type="title"/>
          </p:nvPr>
        </p:nvSpPr>
        <p:spPr>
          <a:xfrm>
            <a:off x="721415" y="438704"/>
            <a:ext cx="7886700" cy="960437"/>
          </a:xfrm>
        </p:spPr>
        <p:txBody>
          <a:bodyPr>
            <a:normAutofit/>
          </a:bodyPr>
          <a:lstStyle/>
          <a:p>
            <a:pPr algn="ctr"/>
            <a:r>
              <a:rPr kumimoji="1" lang="ja-JP" altLang="en-US" sz="3600" b="1" dirty="0"/>
              <a:t>最後に</a:t>
            </a:r>
            <a:r>
              <a:rPr kumimoji="1" lang="en-US" altLang="ja-JP" sz="3600" b="1" dirty="0"/>
              <a:t>‥</a:t>
            </a:r>
            <a:endParaRPr kumimoji="1" lang="ja-JP" altLang="en-US" sz="3600" b="1" dirty="0"/>
          </a:p>
        </p:txBody>
      </p:sp>
      <p:sp>
        <p:nvSpPr>
          <p:cNvPr id="3" name="コンテンツ プレースホルダー 2">
            <a:extLst>
              <a:ext uri="{FF2B5EF4-FFF2-40B4-BE49-F238E27FC236}">
                <a16:creationId xmlns:a16="http://schemas.microsoft.com/office/drawing/2014/main" id="{E3BD20CF-3D2B-2711-07FF-CDAF5C0D4164}"/>
              </a:ext>
            </a:extLst>
          </p:cNvPr>
          <p:cNvSpPr>
            <a:spLocks noGrp="1"/>
          </p:cNvSpPr>
          <p:nvPr>
            <p:ph idx="1"/>
          </p:nvPr>
        </p:nvSpPr>
        <p:spPr>
          <a:xfrm>
            <a:off x="628650" y="1683027"/>
            <a:ext cx="7886700" cy="2345636"/>
          </a:xfrm>
        </p:spPr>
        <p:txBody>
          <a:bodyPr>
            <a:normAutofit/>
          </a:bodyPr>
          <a:lstStyle/>
          <a:p>
            <a:pPr marL="0" indent="0" algn="ctr">
              <a:buNone/>
            </a:pPr>
            <a:r>
              <a:rPr lang="ja-JP" altLang="en-US" sz="2800" b="1" dirty="0">
                <a:latin typeface="メイリオ" panose="020B0604030504040204" pitchFamily="50" charset="-128"/>
                <a:ea typeface="メイリオ" panose="020B0604030504040204" pitchFamily="50" charset="-128"/>
              </a:rPr>
              <a:t>患者がどのような気持ちで受診するのか？</a:t>
            </a:r>
            <a:endParaRPr lang="en-US" altLang="ja-JP" sz="2800" b="1" dirty="0">
              <a:latin typeface="メイリオ" panose="020B0604030504040204" pitchFamily="50" charset="-128"/>
              <a:ea typeface="メイリオ" panose="020B0604030504040204" pitchFamily="50" charset="-128"/>
            </a:endParaRPr>
          </a:p>
          <a:p>
            <a:pPr algn="ctr"/>
            <a:endParaRPr lang="en-US" altLang="ja-JP" sz="2800" dirty="0">
              <a:latin typeface="メイリオ" panose="020B0604030504040204" pitchFamily="50" charset="-128"/>
              <a:ea typeface="メイリオ" panose="020B0604030504040204" pitchFamily="50" charset="-128"/>
            </a:endParaRPr>
          </a:p>
          <a:p>
            <a:pPr marL="0" indent="0" algn="ctr">
              <a:buNone/>
            </a:pPr>
            <a:r>
              <a:rPr kumimoji="1" lang="ja-JP" altLang="en-US" sz="2800" i="1" dirty="0">
                <a:latin typeface="メイリオ" panose="020B0604030504040204" pitchFamily="50" charset="-128"/>
                <a:ea typeface="メイリオ" panose="020B0604030504040204" pitchFamily="50" charset="-128"/>
              </a:rPr>
              <a:t>「</a:t>
            </a:r>
            <a:r>
              <a:rPr lang="ja-JP" altLang="en-US" sz="2800" i="1" dirty="0">
                <a:latin typeface="メイリオ" panose="020B0604030504040204" pitchFamily="50" charset="-128"/>
                <a:ea typeface="メイリオ" panose="020B0604030504040204" pitchFamily="50" charset="-128"/>
              </a:rPr>
              <a:t>何で</a:t>
            </a:r>
            <a:r>
              <a:rPr kumimoji="1" lang="ja-JP" altLang="en-US" sz="2800" i="1" dirty="0">
                <a:latin typeface="メイリオ" panose="020B0604030504040204" pitchFamily="50" charset="-128"/>
                <a:ea typeface="メイリオ" panose="020B0604030504040204" pitchFamily="50" charset="-128"/>
              </a:rPr>
              <a:t>、もっと早く受診しなかったのか？」</a:t>
            </a:r>
            <a:endParaRPr kumimoji="1" lang="en-US" altLang="ja-JP" sz="2800" i="1" dirty="0">
              <a:latin typeface="メイリオ" panose="020B0604030504040204" pitchFamily="50" charset="-128"/>
              <a:ea typeface="メイリオ" panose="020B0604030504040204" pitchFamily="50" charset="-128"/>
            </a:endParaRPr>
          </a:p>
          <a:p>
            <a:pPr marL="0" indent="0" algn="ctr">
              <a:buNone/>
            </a:pPr>
            <a:r>
              <a:rPr kumimoji="1" lang="ja-JP" altLang="en-US" sz="2800" dirty="0">
                <a:latin typeface="メイリオ" panose="020B0604030504040204" pitchFamily="50" charset="-128"/>
                <a:ea typeface="メイリオ" panose="020B0604030504040204" pitchFamily="50" charset="-128"/>
              </a:rPr>
              <a:t>　　　　　　　　　　　　　と問われる不安</a:t>
            </a:r>
            <a:endParaRPr kumimoji="1" lang="en-US" altLang="ja-JP" sz="2800" dirty="0">
              <a:latin typeface="メイリオ" panose="020B0604030504040204" pitchFamily="50" charset="-128"/>
              <a:ea typeface="メイリオ" panose="020B0604030504040204" pitchFamily="50" charset="-128"/>
            </a:endParaRPr>
          </a:p>
          <a:p>
            <a:pPr marL="0" indent="0" algn="ctr">
              <a:buNone/>
            </a:pPr>
            <a:endParaRPr kumimoji="1" lang="ja-JP" altLang="en-US" sz="2800" dirty="0">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3B502627-8251-40C3-BB92-E24AFC22B5CA}"/>
              </a:ext>
            </a:extLst>
          </p:cNvPr>
          <p:cNvSpPr/>
          <p:nvPr/>
        </p:nvSpPr>
        <p:spPr>
          <a:xfrm>
            <a:off x="628651" y="4246286"/>
            <a:ext cx="7886700" cy="188146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ja-JP" altLang="en-US" sz="2800" dirty="0">
                <a:solidFill>
                  <a:schemeClr val="tx1"/>
                </a:solidFill>
                <a:latin typeface="メイリオ" panose="020B0604030504040204" pitchFamily="50" charset="-128"/>
                <a:ea typeface="メイリオ" panose="020B0604030504040204" pitchFamily="50" charset="-128"/>
              </a:rPr>
              <a:t>当事者にとって、受診することは大きな決断</a:t>
            </a:r>
            <a:endParaRPr lang="en-US" altLang="ja-JP" sz="2800" dirty="0">
              <a:solidFill>
                <a:schemeClr val="tx1"/>
              </a:solidFill>
              <a:latin typeface="メイリオ" panose="020B0604030504040204" pitchFamily="50" charset="-128"/>
              <a:ea typeface="メイリオ" panose="020B0604030504040204" pitchFamily="50" charset="-128"/>
            </a:endParaRPr>
          </a:p>
          <a:p>
            <a:pPr marL="0" indent="0" algn="ctr">
              <a:buNone/>
            </a:pPr>
            <a:r>
              <a:rPr lang="ja-JP" altLang="en-US" sz="2800" dirty="0">
                <a:solidFill>
                  <a:schemeClr val="tx1"/>
                </a:solidFill>
                <a:latin typeface="メイリオ" panose="020B0604030504040204" pitchFamily="50" charset="-128"/>
                <a:ea typeface="メイリオ" panose="020B0604030504040204" pitchFamily="50" charset="-128"/>
              </a:rPr>
              <a:t>病院への不安、病気に対する不安など</a:t>
            </a:r>
            <a:endParaRPr lang="en-US" altLang="ja-JP" sz="2800" dirty="0">
              <a:solidFill>
                <a:schemeClr val="tx1"/>
              </a:solidFill>
              <a:latin typeface="メイリオ" panose="020B0604030504040204" pitchFamily="50" charset="-128"/>
              <a:ea typeface="メイリオ" panose="020B0604030504040204" pitchFamily="50" charset="-128"/>
            </a:endParaRPr>
          </a:p>
          <a:p>
            <a:pPr marL="0" indent="0" algn="ctr">
              <a:buNone/>
            </a:pPr>
            <a:r>
              <a:rPr lang="ja-JP" altLang="en-US" sz="2800" dirty="0">
                <a:solidFill>
                  <a:schemeClr val="tx1"/>
                </a:solidFill>
                <a:latin typeface="メイリオ" panose="020B0604030504040204" pitchFamily="50" charset="-128"/>
                <a:ea typeface="メイリオ" panose="020B0604030504040204" pitchFamily="50" charset="-128"/>
              </a:rPr>
              <a:t>様々なことを抱えられて受診される</a:t>
            </a:r>
            <a:endParaRPr lang="en-US" altLang="ja-JP" sz="28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519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A1993A-24E1-4AC3-B25C-697E68EFCFAA}"/>
              </a:ext>
            </a:extLst>
          </p:cNvPr>
          <p:cNvSpPr>
            <a:spLocks noGrp="1"/>
          </p:cNvSpPr>
          <p:nvPr>
            <p:ph type="title"/>
          </p:nvPr>
        </p:nvSpPr>
        <p:spPr/>
        <p:txBody>
          <a:bodyPr>
            <a:normAutofit/>
          </a:bodyPr>
          <a:lstStyle/>
          <a:p>
            <a:r>
              <a:rPr lang="ja-JP" altLang="en-US" sz="4000" dirty="0"/>
              <a:t>参考文献・先行研究</a:t>
            </a:r>
            <a:endParaRPr kumimoji="1" lang="ja-JP" altLang="en-US" sz="4000" dirty="0"/>
          </a:p>
        </p:txBody>
      </p:sp>
      <p:sp>
        <p:nvSpPr>
          <p:cNvPr id="3" name="コンテンツ プレースホルダー 2">
            <a:extLst>
              <a:ext uri="{FF2B5EF4-FFF2-40B4-BE49-F238E27FC236}">
                <a16:creationId xmlns:a16="http://schemas.microsoft.com/office/drawing/2014/main" id="{F6A79DE5-1F2B-4D3F-8A5D-E37AA206A8F2}"/>
              </a:ext>
            </a:extLst>
          </p:cNvPr>
          <p:cNvSpPr>
            <a:spLocks noGrp="1"/>
          </p:cNvSpPr>
          <p:nvPr>
            <p:ph idx="1"/>
          </p:nvPr>
        </p:nvSpPr>
        <p:spPr>
          <a:xfrm>
            <a:off x="566116" y="1842052"/>
            <a:ext cx="8011767" cy="3829877"/>
          </a:xfrm>
        </p:spPr>
        <p:txBody>
          <a:bodyPr>
            <a:normAutofit/>
          </a:bodyPr>
          <a:lstStyle/>
          <a:p>
            <a:r>
              <a:rPr kumimoji="1" lang="ja-JP" altLang="en-US" sz="2400" dirty="0">
                <a:latin typeface="メイリオ" panose="020B0604030504040204" pitchFamily="50" charset="-128"/>
                <a:ea typeface="メイリオ" panose="020B0604030504040204" pitchFamily="50" charset="-128"/>
              </a:rPr>
              <a:t>厚生労働省　</a:t>
            </a:r>
            <a:endParaRPr kumimoji="1" lang="en-US" altLang="ja-JP" sz="2400" dirty="0">
              <a:latin typeface="メイリオ" panose="020B0604030504040204" pitchFamily="50" charset="-128"/>
              <a:ea typeface="メイリオ" panose="020B0604030504040204" pitchFamily="50" charset="-128"/>
            </a:endParaRPr>
          </a:p>
          <a:p>
            <a:pPr marL="0" indent="0">
              <a:buNone/>
            </a:pPr>
            <a:r>
              <a:rPr kumimoji="1" lang="ja-JP" altLang="en-US" sz="2400" dirty="0">
                <a:latin typeface="メイリオ" panose="020B0604030504040204" pitchFamily="50" charset="-128"/>
                <a:ea typeface="メイリオ" panose="020B0604030504040204" pitchFamily="50" charset="-128"/>
              </a:rPr>
              <a:t>「</a:t>
            </a:r>
            <a:r>
              <a:rPr kumimoji="1" lang="en-US" altLang="ja-JP" sz="2400" dirty="0">
                <a:latin typeface="メイリオ" panose="020B0604030504040204" pitchFamily="50" charset="-128"/>
                <a:ea typeface="メイリオ" panose="020B0604030504040204" pitchFamily="50" charset="-128"/>
              </a:rPr>
              <a:t>e</a:t>
            </a:r>
            <a:r>
              <a:rPr kumimoji="1" lang="ja-JP" altLang="en-US" sz="2400" dirty="0">
                <a:latin typeface="メイリオ" panose="020B0604030504040204" pitchFamily="50" charset="-128"/>
                <a:ea typeface="メイリオ" panose="020B0604030504040204" pitchFamily="50" charset="-128"/>
              </a:rPr>
              <a:t>－ヘルスネット：アルコール依存症の危険因子」</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岩田裕也・井上洋士</a:t>
            </a:r>
            <a:r>
              <a:rPr lang="en-US" altLang="ja-JP" sz="2400" dirty="0">
                <a:latin typeface="メイリオ" panose="020B0604030504040204" pitchFamily="50" charset="-128"/>
                <a:ea typeface="メイリオ" panose="020B0604030504040204" pitchFamily="50" charset="-128"/>
              </a:rPr>
              <a:t>(2008)</a:t>
            </a:r>
          </a:p>
          <a:p>
            <a:pPr marL="0" indent="0">
              <a:buNone/>
            </a:pPr>
            <a:r>
              <a:rPr lang="ja-JP" altLang="en-US" sz="2400" dirty="0">
                <a:latin typeface="メイリオ" panose="020B0604030504040204" pitchFamily="50" charset="-128"/>
                <a:ea typeface="メイリオ" panose="020B0604030504040204" pitchFamily="50" charset="-128"/>
              </a:rPr>
              <a:t>「男性断酒継続者における飲酒の習慣からのアルコール依存症治療アクセスまでのプロセス及び社会的支援に関する質的研究」　社会医学研究</a:t>
            </a:r>
            <a:r>
              <a:rPr lang="en-US" altLang="ja-JP" sz="2400" dirty="0">
                <a:latin typeface="メイリオ" panose="020B0604030504040204" pitchFamily="50" charset="-128"/>
                <a:ea typeface="メイリオ" panose="020B0604030504040204" pitchFamily="50" charset="-128"/>
              </a:rPr>
              <a:t>26(1)pp65‐74</a:t>
            </a:r>
          </a:p>
          <a:p>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大谷尚</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(2011)</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Step</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for</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Coding</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and</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Theorization</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indent="0">
              <a:buNone/>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感性工学</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10(3)p115-160</a:t>
            </a:r>
            <a:endParaRPr kumimoji="1" lang="en-US" altLang="ja-JP" sz="2400" dirty="0">
              <a:latin typeface="メイリオ" panose="020B0604030504040204" pitchFamily="50" charset="-128"/>
              <a:ea typeface="メイリオ" panose="020B0604030504040204" pitchFamily="50" charset="-128"/>
            </a:endParaRPr>
          </a:p>
          <a:p>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66714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ABC2D8-02F5-0432-5B2B-0DC4E88DF528}"/>
              </a:ext>
            </a:extLst>
          </p:cNvPr>
          <p:cNvSpPr>
            <a:spLocks noGrp="1"/>
          </p:cNvSpPr>
          <p:nvPr>
            <p:ph type="title"/>
          </p:nvPr>
        </p:nvSpPr>
        <p:spPr/>
        <p:txBody>
          <a:bodyPr/>
          <a:lstStyle/>
          <a:p>
            <a:endParaRPr kumimoji="1" lang="ja-JP" altLang="en-US" dirty="0"/>
          </a:p>
        </p:txBody>
      </p:sp>
      <p:sp>
        <p:nvSpPr>
          <p:cNvPr id="3" name="コンテンツ プレースホルダー 2">
            <a:extLst>
              <a:ext uri="{FF2B5EF4-FFF2-40B4-BE49-F238E27FC236}">
                <a16:creationId xmlns:a16="http://schemas.microsoft.com/office/drawing/2014/main" id="{ACC9E2E1-03D7-8E03-45A3-DCF4A0B8D982}"/>
              </a:ext>
            </a:extLst>
          </p:cNvPr>
          <p:cNvSpPr>
            <a:spLocks noGrp="1"/>
          </p:cNvSpPr>
          <p:nvPr>
            <p:ph idx="1"/>
          </p:nvPr>
        </p:nvSpPr>
        <p:spPr>
          <a:xfrm>
            <a:off x="628650" y="3224463"/>
            <a:ext cx="7886700" cy="673769"/>
          </a:xfrm>
        </p:spPr>
        <p:txBody>
          <a:bodyPr>
            <a:normAutofit/>
          </a:bodyPr>
          <a:lstStyle/>
          <a:p>
            <a:pPr marL="0" indent="0" algn="ctr">
              <a:buNone/>
            </a:pPr>
            <a:r>
              <a:rPr kumimoji="1" lang="ja-JP" altLang="en-US" sz="4000" b="1" dirty="0">
                <a:latin typeface="メイリオ" panose="020B0604030504040204" pitchFamily="50" charset="-128"/>
                <a:ea typeface="メイリオ" panose="020B0604030504040204" pitchFamily="50" charset="-128"/>
              </a:rPr>
              <a:t>ご清聴ありがとうございました</a:t>
            </a:r>
          </a:p>
        </p:txBody>
      </p:sp>
    </p:spTree>
    <p:extLst>
      <p:ext uri="{BB962C8B-B14F-4D97-AF65-F5344CB8AC3E}">
        <p14:creationId xmlns:p14="http://schemas.microsoft.com/office/powerpoint/2010/main" val="3297534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75F9CC-C567-E24B-C6B0-057569209843}"/>
              </a:ext>
            </a:extLst>
          </p:cNvPr>
          <p:cNvSpPr>
            <a:spLocks noGrp="1"/>
          </p:cNvSpPr>
          <p:nvPr>
            <p:ph type="title"/>
          </p:nvPr>
        </p:nvSpPr>
        <p:spPr>
          <a:xfrm>
            <a:off x="481263" y="196036"/>
            <a:ext cx="7886700" cy="825050"/>
          </a:xfrm>
        </p:spPr>
        <p:txBody>
          <a:bodyPr>
            <a:normAutofit/>
          </a:bodyPr>
          <a:lstStyle/>
          <a:p>
            <a:pPr algn="ctr"/>
            <a:r>
              <a:rPr kumimoji="1" lang="ja-JP" altLang="en-US" sz="3600" b="1" dirty="0">
                <a:solidFill>
                  <a:schemeClr val="tx2">
                    <a:lumMod val="25000"/>
                  </a:schemeClr>
                </a:solidFill>
              </a:rPr>
              <a:t>本研究の背景</a:t>
            </a:r>
          </a:p>
        </p:txBody>
      </p:sp>
      <p:sp>
        <p:nvSpPr>
          <p:cNvPr id="3" name="コンテンツ プレースホルダー 2">
            <a:extLst>
              <a:ext uri="{FF2B5EF4-FFF2-40B4-BE49-F238E27FC236}">
                <a16:creationId xmlns:a16="http://schemas.microsoft.com/office/drawing/2014/main" id="{D396218F-BAF9-9BCE-3CB5-F09E5D6C98ED}"/>
              </a:ext>
            </a:extLst>
          </p:cNvPr>
          <p:cNvSpPr>
            <a:spLocks noGrp="1"/>
          </p:cNvSpPr>
          <p:nvPr>
            <p:ph sz="quarter" idx="13"/>
          </p:nvPr>
        </p:nvSpPr>
        <p:spPr>
          <a:xfrm>
            <a:off x="481263" y="1021086"/>
            <a:ext cx="8287352" cy="4877116"/>
          </a:xfrm>
        </p:spPr>
        <p:txBody>
          <a:bodyPr>
            <a:noAutofit/>
          </a:bodyPr>
          <a:lstStyle/>
          <a:p>
            <a:pPr marL="0" indent="0">
              <a:lnSpc>
                <a:spcPct val="110000"/>
              </a:lnSpc>
              <a:spcBef>
                <a:spcPts val="0"/>
              </a:spcBef>
              <a:buNone/>
            </a:pPr>
            <a:r>
              <a:rPr kumimoji="1" lang="ja-JP" altLang="en-US" sz="2800" b="1" dirty="0">
                <a:latin typeface="メイリオ" panose="020B0604030504040204" pitchFamily="50" charset="-128"/>
                <a:ea typeface="メイリオ" panose="020B0604030504040204" pitchFamily="50" charset="-128"/>
              </a:rPr>
              <a:t>アルコール依存症は、</a:t>
            </a:r>
            <a:endParaRPr kumimoji="1" lang="en-US" altLang="ja-JP" sz="2800" b="1" dirty="0">
              <a:latin typeface="メイリオ" panose="020B0604030504040204" pitchFamily="50" charset="-128"/>
              <a:ea typeface="メイリオ" panose="020B0604030504040204" pitchFamily="50" charset="-128"/>
            </a:endParaRPr>
          </a:p>
          <a:p>
            <a:pPr marL="0" indent="0">
              <a:lnSpc>
                <a:spcPct val="110000"/>
              </a:lnSpc>
              <a:spcBef>
                <a:spcPts val="0"/>
              </a:spcBef>
              <a:buNone/>
            </a:pPr>
            <a:r>
              <a:rPr kumimoji="1" lang="ja-JP" altLang="en-US" sz="2800" dirty="0">
                <a:latin typeface="メイリオ" panose="020B0604030504040204" pitchFamily="50" charset="-128"/>
                <a:ea typeface="メイリオ" panose="020B0604030504040204" pitchFamily="50" charset="-128"/>
              </a:rPr>
              <a:t>「長期間大量に飲酒した結果、</a:t>
            </a:r>
            <a:endParaRPr kumimoji="1" lang="en-US" altLang="ja-JP" sz="2800" dirty="0">
              <a:latin typeface="メイリオ" panose="020B0604030504040204" pitchFamily="50" charset="-128"/>
              <a:ea typeface="メイリオ" panose="020B0604030504040204" pitchFamily="50" charset="-128"/>
            </a:endParaRPr>
          </a:p>
          <a:p>
            <a:pPr marL="0" indent="0">
              <a:lnSpc>
                <a:spcPct val="110000"/>
              </a:lnSpc>
              <a:spcBef>
                <a:spcPts val="0"/>
              </a:spcBef>
              <a:buNone/>
            </a:pPr>
            <a:r>
              <a:rPr kumimoji="1" lang="ja-JP" altLang="en-US" sz="2800" dirty="0">
                <a:latin typeface="メイリオ" panose="020B0604030504040204" pitchFamily="50" charset="-128"/>
                <a:ea typeface="メイリオ" panose="020B0604030504040204" pitchFamily="50" charset="-128"/>
              </a:rPr>
              <a:t>　アルコールに対して精神依存・身体依存を</a:t>
            </a:r>
            <a:endParaRPr kumimoji="1" lang="en-US" altLang="ja-JP" sz="2800" dirty="0">
              <a:latin typeface="メイリオ" panose="020B0604030504040204" pitchFamily="50" charset="-128"/>
              <a:ea typeface="メイリオ" panose="020B0604030504040204" pitchFamily="50" charset="-128"/>
            </a:endParaRPr>
          </a:p>
          <a:p>
            <a:pPr marL="0" indent="0">
              <a:lnSpc>
                <a:spcPct val="110000"/>
              </a:lnSpc>
              <a:spcBef>
                <a:spcPts val="0"/>
              </a:spcBef>
              <a:buNone/>
            </a:pPr>
            <a:r>
              <a:rPr kumimoji="1" lang="ja-JP" altLang="en-US" sz="2800" dirty="0">
                <a:latin typeface="メイリオ" panose="020B0604030504040204" pitchFamily="50" charset="-128"/>
                <a:ea typeface="メイリオ" panose="020B0604030504040204" pitchFamily="50" charset="-128"/>
              </a:rPr>
              <a:t>　きたす精神疾患」</a:t>
            </a:r>
            <a:endParaRPr lang="en-US" altLang="ja-JP" sz="2800" dirty="0">
              <a:latin typeface="メイリオ" panose="020B0604030504040204" pitchFamily="50" charset="-128"/>
              <a:ea typeface="メイリオ" panose="020B0604030504040204" pitchFamily="50" charset="-128"/>
            </a:endParaRPr>
          </a:p>
          <a:p>
            <a:pPr marL="0" indent="0">
              <a:lnSpc>
                <a:spcPct val="110000"/>
              </a:lnSpc>
              <a:buNone/>
            </a:pPr>
            <a:r>
              <a:rPr lang="ja-JP" altLang="en-US" sz="2800" dirty="0">
                <a:latin typeface="メイリオ" panose="020B0604030504040204" pitchFamily="50" charset="-128"/>
                <a:ea typeface="メイリオ" panose="020B0604030504040204" pitchFamily="50" charset="-128"/>
              </a:rPr>
              <a:t>　　</a:t>
            </a:r>
            <a:endParaRPr lang="en-US" altLang="ja-JP" sz="2800" dirty="0">
              <a:latin typeface="メイリオ" panose="020B0604030504040204" pitchFamily="50" charset="-128"/>
              <a:ea typeface="メイリオ" panose="020B0604030504040204" pitchFamily="50" charset="-128"/>
            </a:endParaRPr>
          </a:p>
          <a:p>
            <a:pPr marL="0" indent="0">
              <a:lnSpc>
                <a:spcPct val="110000"/>
              </a:lnSpc>
              <a:buNone/>
            </a:pPr>
            <a:endParaRPr lang="en-US" altLang="ja-JP" sz="2000" b="1" dirty="0">
              <a:latin typeface="メイリオ" panose="020B0604030504040204" pitchFamily="50" charset="-128"/>
              <a:ea typeface="メイリオ" panose="020B0604030504040204" pitchFamily="50" charset="-128"/>
            </a:endParaRPr>
          </a:p>
          <a:p>
            <a:pPr marL="0" indent="0">
              <a:lnSpc>
                <a:spcPct val="110000"/>
              </a:lnSpc>
              <a:buNone/>
            </a:pPr>
            <a:r>
              <a:rPr lang="ja-JP" altLang="en-US" sz="1100" b="1" dirty="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pPr marL="0" indent="0">
              <a:lnSpc>
                <a:spcPct val="110000"/>
              </a:lnSpc>
              <a:buNone/>
            </a:pPr>
            <a:r>
              <a:rPr lang="ja-JP" altLang="en-US" sz="2800" dirty="0">
                <a:latin typeface="メイリオ" panose="020B0604030504040204" pitchFamily="50" charset="-128"/>
                <a:ea typeface="メイリオ" panose="020B0604030504040204" pitchFamily="50" charset="-128"/>
              </a:rPr>
              <a:t> ⇒専門病院での治療を</a:t>
            </a:r>
            <a:endParaRPr lang="en-US" altLang="ja-JP" sz="2800" dirty="0">
              <a:latin typeface="メイリオ" panose="020B0604030504040204" pitchFamily="50" charset="-128"/>
              <a:ea typeface="メイリオ" panose="020B0604030504040204" pitchFamily="50" charset="-128"/>
            </a:endParaRPr>
          </a:p>
          <a:p>
            <a:pPr marL="0" indent="0">
              <a:lnSpc>
                <a:spcPct val="110000"/>
              </a:lnSpc>
              <a:buNone/>
            </a:pPr>
            <a:r>
              <a:rPr lang="ja-JP" altLang="en-US" sz="2800" dirty="0">
                <a:latin typeface="メイリオ" panose="020B0604030504040204" pitchFamily="50" charset="-128"/>
                <a:ea typeface="メイリオ" panose="020B0604030504040204" pitchFamily="50" charset="-128"/>
              </a:rPr>
              <a:t> 受けている患者数は少ない</a:t>
            </a:r>
            <a:endParaRPr lang="en-US" altLang="ja-JP" sz="2800" dirty="0">
              <a:latin typeface="メイリオ" panose="020B0604030504040204" pitchFamily="50" charset="-128"/>
              <a:ea typeface="メイリオ" panose="020B0604030504040204" pitchFamily="50" charset="-128"/>
            </a:endParaRPr>
          </a:p>
        </p:txBody>
      </p:sp>
      <p:graphicFrame>
        <p:nvGraphicFramePr>
          <p:cNvPr id="13" name="図表 12">
            <a:extLst>
              <a:ext uri="{FF2B5EF4-FFF2-40B4-BE49-F238E27FC236}">
                <a16:creationId xmlns:a16="http://schemas.microsoft.com/office/drawing/2014/main" id="{25203B0C-5C85-BB32-14C4-3015BC8BBA37}"/>
              </a:ext>
            </a:extLst>
          </p:cNvPr>
          <p:cNvGraphicFramePr/>
          <p:nvPr>
            <p:extLst>
              <p:ext uri="{D42A27DB-BD31-4B8C-83A1-F6EECF244321}">
                <p14:modId xmlns:p14="http://schemas.microsoft.com/office/powerpoint/2010/main" val="2559817150"/>
              </p:ext>
            </p:extLst>
          </p:nvPr>
        </p:nvGraphicFramePr>
        <p:xfrm>
          <a:off x="4321743" y="2557670"/>
          <a:ext cx="4697129" cy="39288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吹き出し: 角を丸めた四角形 14">
            <a:extLst>
              <a:ext uri="{FF2B5EF4-FFF2-40B4-BE49-F238E27FC236}">
                <a16:creationId xmlns:a16="http://schemas.microsoft.com/office/drawing/2014/main" id="{874F39EC-FD8B-9296-23E2-ED406F65793A}"/>
              </a:ext>
            </a:extLst>
          </p:cNvPr>
          <p:cNvSpPr/>
          <p:nvPr/>
        </p:nvSpPr>
        <p:spPr>
          <a:xfrm>
            <a:off x="1026895" y="3300872"/>
            <a:ext cx="3397718" cy="882112"/>
          </a:xfrm>
          <a:prstGeom prst="wedgeRoundRectCallout">
            <a:avLst>
              <a:gd name="adj1" fmla="val 81848"/>
              <a:gd name="adj2" fmla="val -69940"/>
              <a:gd name="adj3" fmla="val 16667"/>
            </a:avLst>
          </a:prstGeom>
          <a:noFill/>
          <a:ln w="476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lumMod val="25000"/>
                  </a:schemeClr>
                </a:solidFill>
              </a:rPr>
              <a:t>治療されている患者数</a:t>
            </a:r>
            <a:endParaRPr kumimoji="1" lang="en-US" altLang="ja-JP" sz="2000" b="1" dirty="0">
              <a:solidFill>
                <a:schemeClr val="tx2">
                  <a:lumMod val="25000"/>
                </a:schemeClr>
              </a:solidFill>
            </a:endParaRPr>
          </a:p>
          <a:p>
            <a:pPr algn="ctr"/>
            <a:r>
              <a:rPr kumimoji="1" lang="ja-JP" altLang="en-US" sz="2000" b="1" dirty="0">
                <a:solidFill>
                  <a:schemeClr val="tx2">
                    <a:lumMod val="25000"/>
                  </a:schemeClr>
                </a:solidFill>
              </a:rPr>
              <a:t>約</a:t>
            </a:r>
            <a:r>
              <a:rPr kumimoji="1" lang="en-US" altLang="ja-JP" sz="2000" b="1" dirty="0">
                <a:solidFill>
                  <a:schemeClr val="tx2">
                    <a:lumMod val="25000"/>
                  </a:schemeClr>
                </a:solidFill>
              </a:rPr>
              <a:t>5</a:t>
            </a:r>
            <a:r>
              <a:rPr kumimoji="1" lang="ja-JP" altLang="en-US" sz="2000" b="1" dirty="0">
                <a:solidFill>
                  <a:schemeClr val="tx2">
                    <a:lumMod val="25000"/>
                  </a:schemeClr>
                </a:solidFill>
              </a:rPr>
              <a:t>万人</a:t>
            </a:r>
            <a:endParaRPr kumimoji="1" lang="ja-JP" altLang="en-US" b="1" dirty="0">
              <a:solidFill>
                <a:schemeClr val="tx2">
                  <a:lumMod val="25000"/>
                </a:schemeClr>
              </a:solidFill>
            </a:endParaRPr>
          </a:p>
        </p:txBody>
      </p:sp>
      <p:sp>
        <p:nvSpPr>
          <p:cNvPr id="4" name="爆発: 8 pt 3">
            <a:extLst>
              <a:ext uri="{FF2B5EF4-FFF2-40B4-BE49-F238E27FC236}">
                <a16:creationId xmlns:a16="http://schemas.microsoft.com/office/drawing/2014/main" id="{11370DD3-E399-51C9-1A5D-0079D8DEBF7A}"/>
              </a:ext>
            </a:extLst>
          </p:cNvPr>
          <p:cNvSpPr/>
          <p:nvPr/>
        </p:nvSpPr>
        <p:spPr>
          <a:xfrm>
            <a:off x="866274" y="5297041"/>
            <a:ext cx="4013734" cy="1307503"/>
          </a:xfrm>
          <a:prstGeom prst="irregularSeal1">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治療ギャップ</a:t>
            </a:r>
          </a:p>
        </p:txBody>
      </p:sp>
    </p:spTree>
    <p:extLst>
      <p:ext uri="{BB962C8B-B14F-4D97-AF65-F5344CB8AC3E}">
        <p14:creationId xmlns:p14="http://schemas.microsoft.com/office/powerpoint/2010/main" val="135004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BABDA-73DE-82EC-8265-2FF4A5125410}"/>
              </a:ext>
            </a:extLst>
          </p:cNvPr>
          <p:cNvSpPr>
            <a:spLocks noGrp="1"/>
          </p:cNvSpPr>
          <p:nvPr>
            <p:ph type="title"/>
          </p:nvPr>
        </p:nvSpPr>
        <p:spPr>
          <a:xfrm>
            <a:off x="628650" y="365126"/>
            <a:ext cx="7886700" cy="895783"/>
          </a:xfrm>
        </p:spPr>
        <p:txBody>
          <a:bodyPr>
            <a:normAutofit/>
          </a:bodyPr>
          <a:lstStyle/>
          <a:p>
            <a:pPr algn="ctr"/>
            <a:r>
              <a:rPr kumimoji="1" lang="ja-JP" altLang="en-US" sz="3600" b="1" dirty="0"/>
              <a:t>本研究の</a:t>
            </a:r>
            <a:r>
              <a:rPr lang="ja-JP" altLang="en-US" sz="3600" b="1" dirty="0"/>
              <a:t>背景</a:t>
            </a:r>
            <a:endParaRPr kumimoji="1" lang="ja-JP" altLang="en-US" sz="3600" b="1" dirty="0"/>
          </a:p>
        </p:txBody>
      </p:sp>
      <p:sp>
        <p:nvSpPr>
          <p:cNvPr id="3" name="コンテンツ プレースホルダー 2">
            <a:extLst>
              <a:ext uri="{FF2B5EF4-FFF2-40B4-BE49-F238E27FC236}">
                <a16:creationId xmlns:a16="http://schemas.microsoft.com/office/drawing/2014/main" id="{953E0698-7BD9-11CA-8A6D-3F13AB51B5B8}"/>
              </a:ext>
            </a:extLst>
          </p:cNvPr>
          <p:cNvSpPr>
            <a:spLocks noGrp="1"/>
          </p:cNvSpPr>
          <p:nvPr>
            <p:ph idx="1"/>
          </p:nvPr>
        </p:nvSpPr>
        <p:spPr>
          <a:xfrm>
            <a:off x="628650" y="1449805"/>
            <a:ext cx="7886700" cy="4908884"/>
          </a:xfrm>
        </p:spPr>
        <p:txBody>
          <a:bodyPr>
            <a:normAutofit/>
          </a:bodyPr>
          <a:lstStyle/>
          <a:p>
            <a:r>
              <a:rPr kumimoji="1" lang="ja-JP" altLang="en-US" sz="2800" dirty="0">
                <a:latin typeface="メイリオ" panose="020B0604030504040204" pitchFamily="50" charset="-128"/>
                <a:ea typeface="メイリオ" panose="020B0604030504040204" pitchFamily="50" charset="-128"/>
              </a:rPr>
              <a:t>アルコール依存症の危険因子</a:t>
            </a:r>
            <a:endParaRPr kumimoji="1"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endParaRPr kumimoji="1"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endParaRPr kumimoji="1"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a:t>
            </a:r>
            <a:r>
              <a:rPr kumimoji="1" lang="ja-JP" altLang="en-US" sz="2800" b="1" dirty="0">
                <a:latin typeface="メイリオ" panose="020B0604030504040204" pitchFamily="50" charset="-128"/>
                <a:ea typeface="メイリオ" panose="020B0604030504040204" pitchFamily="50" charset="-128"/>
              </a:rPr>
              <a:t>依存症に至るまでのプロセスは当事者目線で</a:t>
            </a:r>
            <a:endParaRPr kumimoji="1" lang="en-US" altLang="ja-JP" sz="2800" b="1" dirty="0">
              <a:latin typeface="メイリオ" panose="020B0604030504040204" pitchFamily="50" charset="-128"/>
              <a:ea typeface="メイリオ" panose="020B0604030504040204" pitchFamily="50" charset="-128"/>
            </a:endParaRPr>
          </a:p>
          <a:p>
            <a:pPr marL="0" indent="0">
              <a:buNone/>
            </a:pPr>
            <a:r>
              <a:rPr lang="ja-JP" altLang="en-US" sz="2800" b="1" dirty="0">
                <a:latin typeface="メイリオ" panose="020B0604030504040204" pitchFamily="50" charset="-128"/>
                <a:ea typeface="メイリオ" panose="020B0604030504040204" pitchFamily="50" charset="-128"/>
              </a:rPr>
              <a:t>　　　</a:t>
            </a:r>
            <a:r>
              <a:rPr kumimoji="1" lang="ja-JP" altLang="en-US" sz="2800" b="1" dirty="0">
                <a:latin typeface="メイリオ" panose="020B0604030504040204" pitchFamily="50" charset="-128"/>
                <a:ea typeface="メイリオ" panose="020B0604030504040204" pitchFamily="50" charset="-128"/>
              </a:rPr>
              <a:t>どのように経験しているのだろう？</a:t>
            </a:r>
          </a:p>
        </p:txBody>
      </p:sp>
      <p:sp>
        <p:nvSpPr>
          <p:cNvPr id="4" name="四角形: 角を丸くする 3">
            <a:extLst>
              <a:ext uri="{FF2B5EF4-FFF2-40B4-BE49-F238E27FC236}">
                <a16:creationId xmlns:a16="http://schemas.microsoft.com/office/drawing/2014/main" id="{B833EFFB-92FA-778D-A22D-BF5801B02DBD}"/>
              </a:ext>
            </a:extLst>
          </p:cNvPr>
          <p:cNvSpPr/>
          <p:nvPr/>
        </p:nvSpPr>
        <p:spPr>
          <a:xfrm>
            <a:off x="1099930" y="2196966"/>
            <a:ext cx="3038934" cy="770021"/>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未成年からの飲酒</a:t>
            </a:r>
          </a:p>
        </p:txBody>
      </p:sp>
      <p:sp>
        <p:nvSpPr>
          <p:cNvPr id="5" name="四角形: 角を丸くする 4">
            <a:extLst>
              <a:ext uri="{FF2B5EF4-FFF2-40B4-BE49-F238E27FC236}">
                <a16:creationId xmlns:a16="http://schemas.microsoft.com/office/drawing/2014/main" id="{68EA8C29-9D86-8F61-B8E1-03937749C198}"/>
              </a:ext>
            </a:extLst>
          </p:cNvPr>
          <p:cNvSpPr/>
          <p:nvPr/>
        </p:nvSpPr>
        <p:spPr>
          <a:xfrm>
            <a:off x="1099931" y="3429000"/>
            <a:ext cx="3038934" cy="950495"/>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お酒に関する</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身近な生活</a:t>
            </a:r>
          </a:p>
        </p:txBody>
      </p:sp>
      <p:sp>
        <p:nvSpPr>
          <p:cNvPr id="6" name="四角形: 角を丸くする 5">
            <a:extLst>
              <a:ext uri="{FF2B5EF4-FFF2-40B4-BE49-F238E27FC236}">
                <a16:creationId xmlns:a16="http://schemas.microsoft.com/office/drawing/2014/main" id="{0FEA86CB-543E-663A-3A25-77E1063FD380}"/>
              </a:ext>
            </a:extLst>
          </p:cNvPr>
          <p:cNvSpPr/>
          <p:nvPr/>
        </p:nvSpPr>
        <p:spPr>
          <a:xfrm>
            <a:off x="5436670" y="2581976"/>
            <a:ext cx="2714325" cy="12575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メイリオ" panose="020B0604030504040204" pitchFamily="50" charset="-128"/>
                <a:ea typeface="メイリオ" panose="020B0604030504040204" pitchFamily="50" charset="-128"/>
              </a:rPr>
              <a:t>AL</a:t>
            </a:r>
            <a:r>
              <a:rPr kumimoji="1" lang="ja-JP" altLang="en-US" sz="2400" dirty="0">
                <a:solidFill>
                  <a:schemeClr val="tx1"/>
                </a:solidFill>
                <a:latin typeface="メイリオ" panose="020B0604030504040204" pitchFamily="50" charset="-128"/>
                <a:ea typeface="メイリオ" panose="020B0604030504040204" pitchFamily="50" charset="-128"/>
              </a:rPr>
              <a:t>依存症リスク</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lang="ja-JP" altLang="en-US" sz="2400" dirty="0">
                <a:solidFill>
                  <a:schemeClr val="tx1"/>
                </a:solidFill>
                <a:latin typeface="メイリオ" panose="020B0604030504040204" pitchFamily="50" charset="-128"/>
                <a:ea typeface="メイリオ" panose="020B0604030504040204" pitchFamily="50" charset="-128"/>
              </a:rPr>
              <a:t>↑</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7" name="矢印: 右 6">
            <a:extLst>
              <a:ext uri="{FF2B5EF4-FFF2-40B4-BE49-F238E27FC236}">
                <a16:creationId xmlns:a16="http://schemas.microsoft.com/office/drawing/2014/main" id="{6F31D8EE-82E1-DCD0-2A04-CB23560E4CEF}"/>
              </a:ext>
            </a:extLst>
          </p:cNvPr>
          <p:cNvSpPr/>
          <p:nvPr/>
        </p:nvSpPr>
        <p:spPr>
          <a:xfrm>
            <a:off x="4309109" y="3056021"/>
            <a:ext cx="625644" cy="3729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434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F90864-4CF5-476B-9634-94760BD74991}"/>
              </a:ext>
            </a:extLst>
          </p:cNvPr>
          <p:cNvSpPr>
            <a:spLocks noGrp="1"/>
          </p:cNvSpPr>
          <p:nvPr>
            <p:ph type="title"/>
          </p:nvPr>
        </p:nvSpPr>
        <p:spPr>
          <a:xfrm>
            <a:off x="502753" y="310696"/>
            <a:ext cx="7886700" cy="784846"/>
          </a:xfrm>
        </p:spPr>
        <p:txBody>
          <a:bodyPr>
            <a:normAutofit/>
          </a:bodyPr>
          <a:lstStyle/>
          <a:p>
            <a:pPr algn="ctr"/>
            <a:r>
              <a:rPr kumimoji="1" lang="ja-JP" altLang="en-US" sz="3600" b="1" dirty="0"/>
              <a:t>本研究の目的</a:t>
            </a:r>
          </a:p>
        </p:txBody>
      </p:sp>
      <p:sp>
        <p:nvSpPr>
          <p:cNvPr id="6" name="四角形: 角を丸くする 5">
            <a:extLst>
              <a:ext uri="{FF2B5EF4-FFF2-40B4-BE49-F238E27FC236}">
                <a16:creationId xmlns:a16="http://schemas.microsoft.com/office/drawing/2014/main" id="{69D1BA5D-2791-4296-A27E-DB801A5ADC5A}"/>
              </a:ext>
            </a:extLst>
          </p:cNvPr>
          <p:cNvSpPr/>
          <p:nvPr/>
        </p:nvSpPr>
        <p:spPr>
          <a:xfrm>
            <a:off x="831159" y="1721854"/>
            <a:ext cx="7481679" cy="2040835"/>
          </a:xfrm>
          <a:prstGeom prst="roundRect">
            <a:avLst/>
          </a:prstGeom>
          <a:solidFill>
            <a:schemeClr val="bg1"/>
          </a:solidFill>
          <a:ln w="476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latin typeface="メイリオ" panose="020B0604030504040204" pitchFamily="50" charset="-128"/>
                <a:ea typeface="メイリオ" panose="020B0604030504040204" pitchFamily="50" charset="-128"/>
              </a:rPr>
              <a:t>医学的な知識・治療だけではなく</a:t>
            </a:r>
            <a:endParaRPr lang="en-US" altLang="ja-JP" sz="2800" dirty="0">
              <a:solidFill>
                <a:schemeClr val="tx1"/>
              </a:solidFill>
              <a:latin typeface="メイリオ" panose="020B0604030504040204" pitchFamily="50" charset="-128"/>
              <a:ea typeface="メイリオ" panose="020B0604030504040204" pitchFamily="50" charset="-128"/>
            </a:endParaRPr>
          </a:p>
          <a:p>
            <a:r>
              <a:rPr lang="ja-JP" altLang="en-US" sz="2800" dirty="0">
                <a:solidFill>
                  <a:schemeClr val="tx1"/>
                </a:solidFill>
                <a:latin typeface="メイリオ" panose="020B0604030504040204" pitchFamily="50" charset="-128"/>
                <a:ea typeface="メイリオ" panose="020B0604030504040204" pitchFamily="50" charset="-128"/>
              </a:rPr>
              <a:t>　当事者が抱えている</a:t>
            </a:r>
            <a:endParaRPr lang="en-US" altLang="ja-JP" sz="2800" dirty="0">
              <a:solidFill>
                <a:schemeClr val="tx1"/>
              </a:solidFill>
              <a:latin typeface="メイリオ" panose="020B0604030504040204" pitchFamily="50" charset="-128"/>
              <a:ea typeface="メイリオ" panose="020B0604030504040204" pitchFamily="50" charset="-128"/>
            </a:endParaRPr>
          </a:p>
          <a:p>
            <a:r>
              <a:rPr lang="ja-JP" altLang="en-US" sz="2800" dirty="0">
                <a:solidFill>
                  <a:schemeClr val="tx1"/>
                </a:solidFill>
                <a:latin typeface="メイリオ" panose="020B0604030504040204" pitchFamily="50" charset="-128"/>
                <a:ea typeface="メイリオ" panose="020B0604030504040204" pitchFamily="50" charset="-128"/>
              </a:rPr>
              <a:t>　　　　　　　　生きづらさを理解したい</a:t>
            </a:r>
            <a:endParaRPr kumimoji="1" lang="en-US" altLang="ja-JP" sz="2800" dirty="0">
              <a:solidFill>
                <a:schemeClr val="tx1"/>
              </a:solidFill>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710C43C1-943B-428B-9381-5474FA450A16}"/>
              </a:ext>
            </a:extLst>
          </p:cNvPr>
          <p:cNvSpPr txBox="1"/>
          <p:nvPr/>
        </p:nvSpPr>
        <p:spPr>
          <a:xfrm>
            <a:off x="1186069" y="4389001"/>
            <a:ext cx="6771861" cy="1588806"/>
          </a:xfrm>
          <a:prstGeom prst="rect">
            <a:avLst/>
          </a:prstGeom>
          <a:solidFill>
            <a:schemeClr val="bg2">
              <a:lumMod val="90000"/>
            </a:schemeClr>
          </a:solidFill>
          <a:effectLst>
            <a:outerShdw blurRad="63500" sx="102000" sy="102000" algn="ctr" rotWithShape="0">
              <a:prstClr val="black">
                <a:alpha val="40000"/>
              </a:prstClr>
            </a:outerShdw>
          </a:effectLst>
        </p:spPr>
        <p:txBody>
          <a:bodyPr wrap="square" lIns="360000" tIns="360000" rIns="360000" bIns="360000" rtlCol="0">
            <a:spAutoFit/>
          </a:bodyPr>
          <a:lstStyle/>
          <a:p>
            <a:pPr algn="ctr"/>
            <a:r>
              <a:rPr kumimoji="1" lang="ja-JP" altLang="en-US" sz="2800" b="1" dirty="0">
                <a:latin typeface="メイリオ" panose="020B0604030504040204" pitchFamily="50" charset="-128"/>
                <a:ea typeface="メイリオ" panose="020B0604030504040204" pitchFamily="50" charset="-128"/>
              </a:rPr>
              <a:t>どのようにアルコール依存症へと陥り</a:t>
            </a:r>
            <a:endParaRPr kumimoji="1" lang="en-US" altLang="ja-JP" sz="2800" b="1" dirty="0">
              <a:latin typeface="メイリオ" panose="020B0604030504040204" pitchFamily="50" charset="-128"/>
              <a:ea typeface="メイリオ" panose="020B0604030504040204" pitchFamily="50" charset="-128"/>
            </a:endParaRPr>
          </a:p>
          <a:p>
            <a:pPr algn="ctr"/>
            <a:r>
              <a:rPr kumimoji="1" lang="ja-JP" altLang="en-US" sz="2800" b="1" dirty="0">
                <a:latin typeface="メイリオ" panose="020B0604030504040204" pitchFamily="50" charset="-128"/>
                <a:ea typeface="メイリオ" panose="020B0604030504040204" pitchFamily="50" charset="-128"/>
              </a:rPr>
              <a:t>専門病院に受診するのか？</a:t>
            </a:r>
          </a:p>
        </p:txBody>
      </p:sp>
    </p:spTree>
    <p:extLst>
      <p:ext uri="{BB962C8B-B14F-4D97-AF65-F5344CB8AC3E}">
        <p14:creationId xmlns:p14="http://schemas.microsoft.com/office/powerpoint/2010/main" val="3015369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B736FD-2781-95D8-A4EB-12235FD237A1}"/>
              </a:ext>
            </a:extLst>
          </p:cNvPr>
          <p:cNvSpPr>
            <a:spLocks noGrp="1"/>
          </p:cNvSpPr>
          <p:nvPr>
            <p:ph type="title"/>
          </p:nvPr>
        </p:nvSpPr>
        <p:spPr>
          <a:xfrm>
            <a:off x="628650" y="134464"/>
            <a:ext cx="7886700" cy="804387"/>
          </a:xfrm>
        </p:spPr>
        <p:txBody>
          <a:bodyPr>
            <a:normAutofit/>
          </a:bodyPr>
          <a:lstStyle/>
          <a:p>
            <a:pPr algn="ctr"/>
            <a:r>
              <a:rPr lang="ja-JP" altLang="en-US" sz="3600" b="1" dirty="0"/>
              <a:t>方法</a:t>
            </a:r>
            <a:endParaRPr kumimoji="1" lang="ja-JP" altLang="en-US" sz="3600" b="1" dirty="0"/>
          </a:p>
        </p:txBody>
      </p:sp>
      <p:sp>
        <p:nvSpPr>
          <p:cNvPr id="3" name="コンテンツ プレースホルダー 2">
            <a:extLst>
              <a:ext uri="{FF2B5EF4-FFF2-40B4-BE49-F238E27FC236}">
                <a16:creationId xmlns:a16="http://schemas.microsoft.com/office/drawing/2014/main" id="{25A6BF0B-17C8-002D-60C8-F521BBDE5415}"/>
              </a:ext>
            </a:extLst>
          </p:cNvPr>
          <p:cNvSpPr>
            <a:spLocks noGrp="1"/>
          </p:cNvSpPr>
          <p:nvPr>
            <p:ph idx="1"/>
          </p:nvPr>
        </p:nvSpPr>
        <p:spPr>
          <a:xfrm>
            <a:off x="423512" y="938851"/>
            <a:ext cx="8296976" cy="5647479"/>
          </a:xfrm>
        </p:spPr>
        <p:txBody>
          <a:bodyPr>
            <a:noAutofit/>
          </a:bodyPr>
          <a:lstStyle/>
          <a:p>
            <a:pPr>
              <a:buFont typeface="Wingdings" panose="05000000000000000000" pitchFamily="2" charset="2"/>
              <a:buChar char="Ø"/>
            </a:pPr>
            <a:r>
              <a:rPr kumimoji="1" lang="ja-JP" altLang="en-US" sz="2800" dirty="0">
                <a:latin typeface="メイリオ" panose="020B0604030504040204" pitchFamily="50" charset="-128"/>
                <a:ea typeface="メイリオ" panose="020B0604030504040204" pitchFamily="50" charset="-128"/>
              </a:rPr>
              <a:t>対象者</a:t>
            </a:r>
            <a:endParaRPr kumimoji="1"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アルコール依存症　断酒</a:t>
            </a:r>
            <a:r>
              <a:rPr lang="en-US" altLang="ja-JP" sz="2800" dirty="0">
                <a:latin typeface="メイリオ" panose="020B0604030504040204" pitchFamily="50" charset="-128"/>
                <a:ea typeface="メイリオ" panose="020B0604030504040204" pitchFamily="50" charset="-128"/>
              </a:rPr>
              <a:t>2</a:t>
            </a:r>
            <a:r>
              <a:rPr lang="ja-JP" altLang="en-US" sz="2800" dirty="0">
                <a:latin typeface="メイリオ" panose="020B0604030504040204" pitchFamily="50" charset="-128"/>
                <a:ea typeface="メイリオ" panose="020B0604030504040204" pitchFamily="50" charset="-128"/>
              </a:rPr>
              <a:t>年　</a:t>
            </a:r>
            <a:r>
              <a:rPr lang="en-US" altLang="ja-JP" sz="2800" dirty="0">
                <a:latin typeface="メイリオ" panose="020B0604030504040204" pitchFamily="50" charset="-128"/>
                <a:ea typeface="メイリオ" panose="020B0604030504040204" pitchFamily="50" charset="-128"/>
              </a:rPr>
              <a:t>A</a:t>
            </a:r>
            <a:r>
              <a:rPr lang="ja-JP" altLang="en-US" sz="2800" dirty="0">
                <a:latin typeface="メイリオ" panose="020B0604030504040204" pitchFamily="50" charset="-128"/>
                <a:ea typeface="メイリオ" panose="020B0604030504040204" pitchFamily="50" charset="-128"/>
              </a:rPr>
              <a:t>氏</a:t>
            </a:r>
            <a:r>
              <a:rPr lang="en-US" altLang="ja-JP" sz="2800">
                <a:latin typeface="メイリオ" panose="020B0604030504040204" pitchFamily="50" charset="-128"/>
                <a:ea typeface="メイリオ" panose="020B0604030504040204" pitchFamily="50" charset="-128"/>
              </a:rPr>
              <a:t>(50</a:t>
            </a:r>
            <a:r>
              <a:rPr lang="ja-JP" altLang="en-US" sz="2800">
                <a:latin typeface="メイリオ" panose="020B0604030504040204" pitchFamily="50" charset="-128"/>
                <a:ea typeface="メイリオ" panose="020B0604030504040204" pitchFamily="50" charset="-128"/>
              </a:rPr>
              <a:t>代</a:t>
            </a:r>
            <a:r>
              <a:rPr lang="ja-JP" altLang="en-US" sz="2800" dirty="0">
                <a:latin typeface="メイリオ" panose="020B0604030504040204" pitchFamily="50" charset="-128"/>
                <a:ea typeface="メイリオ" panose="020B0604030504040204" pitchFamily="50" charset="-128"/>
              </a:rPr>
              <a:t>後半</a:t>
            </a:r>
            <a:r>
              <a:rPr lang="en-US" altLang="ja-JP" sz="2800" dirty="0">
                <a:latin typeface="メイリオ" panose="020B0604030504040204" pitchFamily="50" charset="-128"/>
                <a:ea typeface="メイリオ" panose="020B0604030504040204" pitchFamily="50" charset="-128"/>
              </a:rPr>
              <a:t>)</a:t>
            </a:r>
            <a:endParaRPr kumimoji="1" lang="en-US" altLang="ja-JP" sz="2800" dirty="0">
              <a:latin typeface="メイリオ" panose="020B0604030504040204" pitchFamily="50" charset="-128"/>
              <a:ea typeface="メイリオ" panose="020B0604030504040204" pitchFamily="50" charset="-128"/>
            </a:endParaRPr>
          </a:p>
          <a:p>
            <a:pPr>
              <a:buFont typeface="Wingdings" panose="05000000000000000000" pitchFamily="2" charset="2"/>
              <a:buChar char="Ø"/>
            </a:pPr>
            <a:r>
              <a:rPr lang="ja-JP" altLang="en-US" sz="2800" dirty="0">
                <a:latin typeface="メイリオ" panose="020B0604030504040204" pitchFamily="50" charset="-128"/>
                <a:ea typeface="メイリオ" panose="020B0604030504040204" pitchFamily="50" charset="-128"/>
              </a:rPr>
              <a:t>調査方法</a:t>
            </a:r>
            <a:endParaRPr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インタビュー調査</a:t>
            </a:r>
            <a:endParaRPr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・初めてお酒を飲んだ年齢、経験</a:t>
            </a:r>
            <a:endParaRPr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・その後の飲酒に関する経験</a:t>
            </a:r>
            <a:endParaRPr lang="en-US" altLang="ja-JP" sz="2800" dirty="0">
              <a:latin typeface="メイリオ" panose="020B0604030504040204" pitchFamily="50" charset="-128"/>
              <a:ea typeface="メイリオ" panose="020B0604030504040204" pitchFamily="50" charset="-128"/>
            </a:endParaRPr>
          </a:p>
          <a:p>
            <a:pPr>
              <a:buFont typeface="Wingdings" panose="05000000000000000000" pitchFamily="2" charset="2"/>
              <a:buChar char="Ø"/>
            </a:pPr>
            <a:r>
              <a:rPr kumimoji="1" lang="ja-JP" altLang="en-US" sz="2800" dirty="0">
                <a:latin typeface="メイリオ" panose="020B0604030504040204" pitchFamily="50" charset="-128"/>
                <a:ea typeface="メイリオ" panose="020B0604030504040204" pitchFamily="50" charset="-128"/>
              </a:rPr>
              <a:t>分析方法</a:t>
            </a:r>
            <a:endParaRPr kumimoji="1" lang="en-US" altLang="ja-JP" sz="2800" dirty="0">
              <a:latin typeface="メイリオ" panose="020B0604030504040204" pitchFamily="50" charset="-128"/>
              <a:ea typeface="メイリオ" panose="020B0604030504040204" pitchFamily="50" charset="-128"/>
            </a:endParaRPr>
          </a:p>
          <a:p>
            <a:pPr marL="0" indent="0">
              <a:buNone/>
            </a:pPr>
            <a:r>
              <a:rPr lang="ja-JP" altLang="en-US" sz="2800" dirty="0">
                <a:latin typeface="メイリオ" panose="020B0604030504040204" pitchFamily="50" charset="-128"/>
                <a:ea typeface="メイリオ" panose="020B0604030504040204" pitchFamily="50" charset="-128"/>
              </a:rPr>
              <a:t>　インタビュー内容の逐語録の作成</a:t>
            </a:r>
            <a:endParaRPr lang="en-US" altLang="ja-JP" sz="2800" dirty="0">
              <a:latin typeface="メイリオ" panose="020B0604030504040204" pitchFamily="50" charset="-128"/>
              <a:ea typeface="メイリオ" panose="020B0604030504040204" pitchFamily="50" charset="-128"/>
            </a:endParaRPr>
          </a:p>
          <a:p>
            <a:pPr marL="0" indent="0">
              <a:buNone/>
            </a:pPr>
            <a:r>
              <a:rPr kumimoji="1" lang="en-US" altLang="ja-JP" sz="2800" dirty="0">
                <a:latin typeface="メイリオ" panose="020B0604030504040204" pitchFamily="50" charset="-128"/>
                <a:ea typeface="メイリオ" panose="020B0604030504040204" pitchFamily="50" charset="-128"/>
              </a:rPr>
              <a:t>SCAT(Steps for Coding and Theorization)</a:t>
            </a:r>
            <a:r>
              <a:rPr kumimoji="1" lang="ja-JP" altLang="en-US" sz="2800" dirty="0">
                <a:latin typeface="メイリオ" panose="020B0604030504040204" pitchFamily="50" charset="-128"/>
                <a:ea typeface="メイリオ" panose="020B0604030504040204" pitchFamily="50" charset="-128"/>
              </a:rPr>
              <a:t>分析</a:t>
            </a:r>
            <a:endParaRPr kumimoji="1" lang="en-US" altLang="ja-JP" sz="2800" dirty="0">
              <a:latin typeface="メイリオ" panose="020B0604030504040204" pitchFamily="50" charset="-128"/>
              <a:ea typeface="メイリオ" panose="020B0604030504040204" pitchFamily="50" charset="-128"/>
            </a:endParaRPr>
          </a:p>
          <a:p>
            <a:pPr>
              <a:buFont typeface="Wingdings" panose="05000000000000000000" pitchFamily="2" charset="2"/>
              <a:buChar char="Ø"/>
            </a:pPr>
            <a:r>
              <a:rPr lang="ja-JP" altLang="en-US" sz="2800" dirty="0">
                <a:latin typeface="メイリオ" panose="020B0604030504040204" pitchFamily="50" charset="-128"/>
                <a:ea typeface="メイリオ" panose="020B0604030504040204" pitchFamily="50" charset="-128"/>
              </a:rPr>
              <a:t>研究と信頼性と妥当性の確保</a:t>
            </a:r>
            <a:endParaRPr lang="en-US" altLang="ja-JP" sz="2800" dirty="0">
              <a:latin typeface="メイリオ" panose="020B0604030504040204" pitchFamily="50" charset="-128"/>
              <a:ea typeface="メイリオ" panose="020B0604030504040204" pitchFamily="50" charset="-128"/>
            </a:endParaRPr>
          </a:p>
          <a:p>
            <a:pPr marL="0" indent="0">
              <a:buNone/>
            </a:pPr>
            <a:r>
              <a:rPr kumimoji="1" lang="ja-JP" altLang="en-US" sz="2800" dirty="0">
                <a:latin typeface="メイリオ" panose="020B0604030504040204" pitchFamily="50" charset="-128"/>
                <a:ea typeface="メイリオ" panose="020B0604030504040204" pitchFamily="50" charset="-128"/>
              </a:rPr>
              <a:t>　</a:t>
            </a:r>
            <a:r>
              <a:rPr kumimoji="1" lang="en-US" altLang="ja-JP" sz="2800" dirty="0">
                <a:latin typeface="メイリオ" panose="020B0604030504040204" pitchFamily="50" charset="-128"/>
                <a:ea typeface="メイリオ" panose="020B0604030504040204" pitchFamily="50" charset="-128"/>
              </a:rPr>
              <a:t>SCAT</a:t>
            </a:r>
            <a:r>
              <a:rPr kumimoji="1" lang="ja-JP" altLang="en-US" sz="2800" dirty="0">
                <a:latin typeface="メイリオ" panose="020B0604030504040204" pitchFamily="50" charset="-128"/>
                <a:ea typeface="メイリオ" panose="020B0604030504040204" pitchFamily="50" charset="-128"/>
              </a:rPr>
              <a:t>に精通した第二筆者と分析結果、考察協議</a:t>
            </a:r>
          </a:p>
        </p:txBody>
      </p:sp>
    </p:spTree>
    <p:extLst>
      <p:ext uri="{BB962C8B-B14F-4D97-AF65-F5344CB8AC3E}">
        <p14:creationId xmlns:p14="http://schemas.microsoft.com/office/powerpoint/2010/main" val="171236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A10A7F-3D6F-44D0-47FB-B573F06FFAD1}"/>
              </a:ext>
            </a:extLst>
          </p:cNvPr>
          <p:cNvSpPr>
            <a:spLocks noGrp="1"/>
          </p:cNvSpPr>
          <p:nvPr>
            <p:ph type="title"/>
          </p:nvPr>
        </p:nvSpPr>
        <p:spPr>
          <a:xfrm>
            <a:off x="391155" y="179242"/>
            <a:ext cx="8404653" cy="805366"/>
          </a:xfrm>
        </p:spPr>
        <p:txBody>
          <a:bodyPr>
            <a:noAutofit/>
          </a:bodyPr>
          <a:lstStyle/>
          <a:p>
            <a:pPr algn="ctr"/>
            <a:r>
              <a:rPr kumimoji="1" lang="ja-JP" altLang="en-US" sz="3600" dirty="0">
                <a:solidFill>
                  <a:schemeClr val="tx1"/>
                </a:solidFill>
                <a:latin typeface="メイリオ" panose="020B0604030504040204" pitchFamily="50" charset="-128"/>
                <a:ea typeface="メイリオ" panose="020B0604030504040204" pitchFamily="50" charset="-128"/>
              </a:rPr>
              <a:t>結果「初飲から、お酒に関わる経験」</a:t>
            </a:r>
          </a:p>
        </p:txBody>
      </p:sp>
      <p:sp>
        <p:nvSpPr>
          <p:cNvPr id="8" name="スライド番号プレースホルダー 7">
            <a:extLst>
              <a:ext uri="{FF2B5EF4-FFF2-40B4-BE49-F238E27FC236}">
                <a16:creationId xmlns:a16="http://schemas.microsoft.com/office/drawing/2014/main" id="{CEF2687C-5DEB-5A5E-D0C3-F1ECDA672F2E}"/>
              </a:ext>
            </a:extLst>
          </p:cNvPr>
          <p:cNvSpPr>
            <a:spLocks noGrp="1"/>
          </p:cNvSpPr>
          <p:nvPr>
            <p:ph type="sldNum" sz="quarter" idx="38"/>
          </p:nvPr>
        </p:nvSpPr>
        <p:spPr/>
        <p:txBody>
          <a:bodyPr/>
          <a:lstStyle/>
          <a:p>
            <a:fld id="{294A09A9-5501-47C1-A89A-A340965A2BE2}" type="slidenum">
              <a:rPr lang="en-US" altLang="ja-JP" smtClean="0"/>
              <a:pPr/>
              <a:t>6</a:t>
            </a:fld>
            <a:endParaRPr lang="ja-JP" altLang="en-US" dirty="0"/>
          </a:p>
        </p:txBody>
      </p:sp>
      <p:sp>
        <p:nvSpPr>
          <p:cNvPr id="20" name="テキスト ボックス 19">
            <a:extLst>
              <a:ext uri="{FF2B5EF4-FFF2-40B4-BE49-F238E27FC236}">
                <a16:creationId xmlns:a16="http://schemas.microsoft.com/office/drawing/2014/main" id="{7C8236D4-DC06-41F0-A841-C376347D21D2}"/>
              </a:ext>
            </a:extLst>
          </p:cNvPr>
          <p:cNvSpPr txBox="1"/>
          <p:nvPr/>
        </p:nvSpPr>
        <p:spPr>
          <a:xfrm>
            <a:off x="391155" y="1864404"/>
            <a:ext cx="677108" cy="2682134"/>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sz="3200" dirty="0">
                <a:solidFill>
                  <a:srgbClr val="C00000"/>
                </a:solidFill>
                <a:latin typeface="メイリオ" panose="020B0604030504040204" pitchFamily="50" charset="-128"/>
                <a:ea typeface="メイリオ" panose="020B0604030504040204" pitchFamily="50" charset="-128"/>
              </a:rPr>
              <a:t>初飲酒</a:t>
            </a:r>
            <a:endParaRPr kumimoji="1" lang="ja-JP" altLang="en-US" dirty="0">
              <a:solidFill>
                <a:srgbClr val="C00000"/>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C66EF360-7516-47F5-808B-8AB9B99085D1}"/>
              </a:ext>
            </a:extLst>
          </p:cNvPr>
          <p:cNvSpPr txBox="1"/>
          <p:nvPr/>
        </p:nvSpPr>
        <p:spPr>
          <a:xfrm>
            <a:off x="1359614" y="1239918"/>
            <a:ext cx="738664" cy="2190413"/>
          </a:xfrm>
          <a:prstGeom prst="rect">
            <a:avLst/>
          </a:prstGeom>
          <a:solidFill>
            <a:schemeClr val="bg1"/>
          </a:solidFill>
          <a:ln w="57150">
            <a:solidFill>
              <a:schemeClr val="accent4">
                <a:lumMod val="50000"/>
              </a:schemeClr>
            </a:solidFill>
          </a:ln>
        </p:spPr>
        <p:txBody>
          <a:bodyPr vert="eaVert" wrap="square" rtlCol="0">
            <a:spAutoFit/>
          </a:bodyPr>
          <a:lstStyle/>
          <a:p>
            <a:r>
              <a:rPr kumimoji="1" lang="ja-JP" altLang="en-US" b="1" dirty="0">
                <a:latin typeface="メイリオ" panose="020B0604030504040204" pitchFamily="50" charset="-128"/>
                <a:ea typeface="メイリオ" panose="020B0604030504040204" pitchFamily="50" charset="-128"/>
              </a:rPr>
              <a:t>大学生活</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　　　アルバイト</a:t>
            </a:r>
          </a:p>
        </p:txBody>
      </p:sp>
      <p:sp>
        <p:nvSpPr>
          <p:cNvPr id="22" name="テキスト ボックス 21">
            <a:extLst>
              <a:ext uri="{FF2B5EF4-FFF2-40B4-BE49-F238E27FC236}">
                <a16:creationId xmlns:a16="http://schemas.microsoft.com/office/drawing/2014/main" id="{7AEA38F5-2A1D-4C71-AAC0-951506833825}"/>
              </a:ext>
            </a:extLst>
          </p:cNvPr>
          <p:cNvSpPr txBox="1"/>
          <p:nvPr/>
        </p:nvSpPr>
        <p:spPr>
          <a:xfrm>
            <a:off x="1879424" y="4330063"/>
            <a:ext cx="738664" cy="1845461"/>
          </a:xfrm>
          <a:prstGeom prst="rect">
            <a:avLst/>
          </a:prstGeom>
          <a:solidFill>
            <a:schemeClr val="bg1"/>
          </a:solidFill>
          <a:ln w="57150">
            <a:solidFill>
              <a:srgbClr val="FFFF00"/>
            </a:solidFill>
          </a:ln>
        </p:spPr>
        <p:txBody>
          <a:bodyPr vert="eaVert" wrap="square" rtlCol="0">
            <a:spAutoFit/>
          </a:bodyPr>
          <a:lstStyle/>
          <a:p>
            <a:pPr algn="ctr"/>
            <a:r>
              <a:rPr kumimoji="1" lang="ja-JP" altLang="en-US" b="1" dirty="0">
                <a:latin typeface="メイリオ" panose="020B0604030504040204" pitchFamily="50" charset="-128"/>
                <a:ea typeface="メイリオ" panose="020B0604030504040204" pitchFamily="50" charset="-128"/>
              </a:rPr>
              <a:t>体調を崩すが</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翌日には回復</a:t>
            </a:r>
          </a:p>
        </p:txBody>
      </p:sp>
      <p:sp>
        <p:nvSpPr>
          <p:cNvPr id="23" name="テキスト ボックス 22">
            <a:extLst>
              <a:ext uri="{FF2B5EF4-FFF2-40B4-BE49-F238E27FC236}">
                <a16:creationId xmlns:a16="http://schemas.microsoft.com/office/drawing/2014/main" id="{81553B16-7F1D-4B4D-8C6B-C6EF0BCAC8B3}"/>
              </a:ext>
            </a:extLst>
          </p:cNvPr>
          <p:cNvSpPr txBox="1"/>
          <p:nvPr/>
        </p:nvSpPr>
        <p:spPr>
          <a:xfrm>
            <a:off x="999179" y="4617524"/>
            <a:ext cx="738664" cy="1900709"/>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飲み屋にて</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人間関係の拡張</a:t>
            </a:r>
          </a:p>
        </p:txBody>
      </p:sp>
      <p:cxnSp>
        <p:nvCxnSpPr>
          <p:cNvPr id="25" name="直線コネクタ 24">
            <a:extLst>
              <a:ext uri="{FF2B5EF4-FFF2-40B4-BE49-F238E27FC236}">
                <a16:creationId xmlns:a16="http://schemas.microsoft.com/office/drawing/2014/main" id="{B49F1C29-A6BD-42CC-AE13-0465045C211B}"/>
              </a:ext>
            </a:extLst>
          </p:cNvPr>
          <p:cNvCxnSpPr>
            <a:cxnSpLocks/>
          </p:cNvCxnSpPr>
          <p:nvPr/>
        </p:nvCxnSpPr>
        <p:spPr>
          <a:xfrm flipH="1">
            <a:off x="1355591" y="3430331"/>
            <a:ext cx="240670" cy="120276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A760BDA8-4009-407E-BABA-8A1488046B4D}"/>
              </a:ext>
            </a:extLst>
          </p:cNvPr>
          <p:cNvCxnSpPr>
            <a:cxnSpLocks/>
          </p:cNvCxnSpPr>
          <p:nvPr/>
        </p:nvCxnSpPr>
        <p:spPr>
          <a:xfrm>
            <a:off x="1581416" y="3448221"/>
            <a:ext cx="322829" cy="855719"/>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9809A236-8123-4FD2-9A13-EA1032190579}"/>
              </a:ext>
            </a:extLst>
          </p:cNvPr>
          <p:cNvSpPr txBox="1"/>
          <p:nvPr/>
        </p:nvSpPr>
        <p:spPr>
          <a:xfrm>
            <a:off x="2556275" y="1905818"/>
            <a:ext cx="553998" cy="1473730"/>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定職　</a:t>
            </a:r>
          </a:p>
        </p:txBody>
      </p:sp>
      <p:sp>
        <p:nvSpPr>
          <p:cNvPr id="40" name="矢印: V 字型 39">
            <a:extLst>
              <a:ext uri="{FF2B5EF4-FFF2-40B4-BE49-F238E27FC236}">
                <a16:creationId xmlns:a16="http://schemas.microsoft.com/office/drawing/2014/main" id="{9195A330-7964-4DE6-8EB5-3BC79D020C7C}"/>
              </a:ext>
            </a:extLst>
          </p:cNvPr>
          <p:cNvSpPr/>
          <p:nvPr/>
        </p:nvSpPr>
        <p:spPr>
          <a:xfrm>
            <a:off x="3316983" y="5390255"/>
            <a:ext cx="701085" cy="87818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D16DD0D-74A0-47FF-9A94-69C876E86467}"/>
              </a:ext>
            </a:extLst>
          </p:cNvPr>
          <p:cNvSpPr txBox="1"/>
          <p:nvPr/>
        </p:nvSpPr>
        <p:spPr>
          <a:xfrm>
            <a:off x="2009259" y="3502141"/>
            <a:ext cx="461665" cy="594716"/>
          </a:xfrm>
          <a:prstGeom prst="rect">
            <a:avLst/>
          </a:prstGeom>
          <a:solidFill>
            <a:schemeClr val="bg1"/>
          </a:solidFill>
          <a:ln w="57150" cmpd="dbl">
            <a:solidFill>
              <a:schemeClr val="accent4">
                <a:lumMod val="50000"/>
              </a:schemeClr>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留年</a:t>
            </a:r>
            <a:endParaRPr kumimoji="1" lang="en-US" altLang="ja-JP" dirty="0">
              <a:latin typeface="メイリオ" panose="020B0604030504040204" pitchFamily="50" charset="-128"/>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60522647-FA64-497C-AD29-05A7732E0EAB}"/>
              </a:ext>
            </a:extLst>
          </p:cNvPr>
          <p:cNvSpPr txBox="1"/>
          <p:nvPr/>
        </p:nvSpPr>
        <p:spPr>
          <a:xfrm>
            <a:off x="3395473" y="3300783"/>
            <a:ext cx="738664" cy="1636636"/>
          </a:xfrm>
          <a:prstGeom prst="rect">
            <a:avLst/>
          </a:prstGeom>
          <a:solidFill>
            <a:schemeClr val="bg1"/>
          </a:solidFill>
          <a:ln w="57150" cmpd="thickThin">
            <a:solidFill>
              <a:schemeClr val="accent4">
                <a:lumMod val="50000"/>
              </a:schemeClr>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仕事への</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影響・頻回</a:t>
            </a:r>
            <a:endParaRPr kumimoji="1" lang="en-US" altLang="ja-JP"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EDA3B8B3-2603-455D-88DD-AA72EBF5C1AD}"/>
              </a:ext>
            </a:extLst>
          </p:cNvPr>
          <p:cNvSpPr txBox="1"/>
          <p:nvPr/>
        </p:nvSpPr>
        <p:spPr>
          <a:xfrm>
            <a:off x="4495268" y="3078063"/>
            <a:ext cx="461665" cy="1252000"/>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飲酒運転</a:t>
            </a:r>
            <a:endParaRPr kumimoji="1" lang="en-US" altLang="ja-JP" dirty="0">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923C33F9-5F0D-46EF-8371-B3EEFA677FC9}"/>
              </a:ext>
            </a:extLst>
          </p:cNvPr>
          <p:cNvSpPr txBox="1"/>
          <p:nvPr/>
        </p:nvSpPr>
        <p:spPr>
          <a:xfrm>
            <a:off x="5061128" y="3054159"/>
            <a:ext cx="461665" cy="1478747"/>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無免許運転</a:t>
            </a:r>
            <a:endParaRPr kumimoji="1" lang="en-US" altLang="ja-JP" dirty="0">
              <a:latin typeface="メイリオ" panose="020B0604030504040204" pitchFamily="50" charset="-128"/>
              <a:ea typeface="メイリオ" panose="020B0604030504040204" pitchFamily="50" charset="-128"/>
            </a:endParaRPr>
          </a:p>
        </p:txBody>
      </p:sp>
      <p:sp>
        <p:nvSpPr>
          <p:cNvPr id="60" name="テキスト ボックス 59">
            <a:extLst>
              <a:ext uri="{FF2B5EF4-FFF2-40B4-BE49-F238E27FC236}">
                <a16:creationId xmlns:a16="http://schemas.microsoft.com/office/drawing/2014/main" id="{AEC6FEFE-82C0-4627-BC87-1F94D357736B}"/>
              </a:ext>
            </a:extLst>
          </p:cNvPr>
          <p:cNvSpPr txBox="1"/>
          <p:nvPr/>
        </p:nvSpPr>
        <p:spPr>
          <a:xfrm>
            <a:off x="4216657" y="4752519"/>
            <a:ext cx="461665" cy="1845461"/>
          </a:xfrm>
          <a:prstGeom prst="rect">
            <a:avLst/>
          </a:prstGeom>
          <a:solidFill>
            <a:schemeClr val="bg1"/>
          </a:solidFill>
          <a:ln w="57150">
            <a:solidFill>
              <a:srgbClr val="FFFF00"/>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問題飲酒の自覚</a:t>
            </a:r>
            <a:endParaRPr kumimoji="1" lang="en-US" altLang="ja-JP" dirty="0">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FE7679DC-A494-4699-A035-2B931CFB0572}"/>
              </a:ext>
            </a:extLst>
          </p:cNvPr>
          <p:cNvSpPr txBox="1"/>
          <p:nvPr/>
        </p:nvSpPr>
        <p:spPr>
          <a:xfrm>
            <a:off x="2746417" y="4513169"/>
            <a:ext cx="461665" cy="1316177"/>
          </a:xfrm>
          <a:prstGeom prst="rect">
            <a:avLst/>
          </a:prstGeom>
          <a:solidFill>
            <a:schemeClr val="bg1"/>
          </a:solidFill>
          <a:ln w="57150">
            <a:solidFill>
              <a:srgbClr val="FFFF00"/>
            </a:solidFill>
          </a:ln>
        </p:spPr>
        <p:txBody>
          <a:bodyPr vert="eaVert" wrap="square" rtlCol="0">
            <a:spAutoFit/>
          </a:bodyPr>
          <a:lstStyle/>
          <a:p>
            <a:pPr algn="ctr"/>
            <a:r>
              <a:rPr kumimoji="1" lang="ja-JP" altLang="en-US" b="1" dirty="0">
                <a:latin typeface="メイリオ" panose="020B0604030504040204" pitchFamily="50" charset="-128"/>
                <a:ea typeface="メイリオ" panose="020B0604030504040204" pitchFamily="50" charset="-128"/>
              </a:rPr>
              <a:t>離脱症状</a:t>
            </a:r>
            <a:endParaRPr kumimoji="1" lang="en-US" altLang="ja-JP" b="1" dirty="0">
              <a:latin typeface="メイリオ" panose="020B0604030504040204" pitchFamily="50" charset="-128"/>
              <a:ea typeface="メイリオ" panose="020B0604030504040204" pitchFamily="50" charset="-128"/>
            </a:endParaRPr>
          </a:p>
        </p:txBody>
      </p:sp>
      <p:sp>
        <p:nvSpPr>
          <p:cNvPr id="62" name="テキスト ボックス 61">
            <a:extLst>
              <a:ext uri="{FF2B5EF4-FFF2-40B4-BE49-F238E27FC236}">
                <a16:creationId xmlns:a16="http://schemas.microsoft.com/office/drawing/2014/main" id="{2264EF85-4EA7-44C5-B4F8-4EB09B960898}"/>
              </a:ext>
            </a:extLst>
          </p:cNvPr>
          <p:cNvSpPr txBox="1"/>
          <p:nvPr/>
        </p:nvSpPr>
        <p:spPr>
          <a:xfrm>
            <a:off x="5697149" y="2810867"/>
            <a:ext cx="553998" cy="1137361"/>
          </a:xfrm>
          <a:prstGeom prst="rect">
            <a:avLst/>
          </a:prstGeom>
          <a:solidFill>
            <a:schemeClr val="bg1"/>
          </a:solidFill>
          <a:ln w="57150">
            <a:solidFill>
              <a:schemeClr val="accent4">
                <a:lumMod val="50000"/>
              </a:schemeClr>
            </a:solidFill>
          </a:ln>
        </p:spPr>
        <p:txBody>
          <a:bodyPr vert="eaVert" wrap="square" rtlCol="0">
            <a:spAutoFit/>
          </a:bodyPr>
          <a:lstStyle/>
          <a:p>
            <a:pPr algn="ctr"/>
            <a:r>
              <a:rPr lang="ja-JP" altLang="en-US" sz="2400" b="1" dirty="0">
                <a:latin typeface="メイリオ" panose="020B0604030504040204" pitchFamily="50" charset="-128"/>
                <a:ea typeface="メイリオ" panose="020B0604030504040204" pitchFamily="50" charset="-128"/>
              </a:rPr>
              <a:t>免職</a:t>
            </a:r>
            <a:r>
              <a:rPr kumimoji="1" lang="ja-JP" altLang="en-US" sz="2400" b="1" dirty="0">
                <a:latin typeface="メイリオ" panose="020B0604030504040204" pitchFamily="50" charset="-128"/>
                <a:ea typeface="メイリオ" panose="020B0604030504040204" pitchFamily="50" charset="-128"/>
              </a:rPr>
              <a:t>　</a:t>
            </a:r>
          </a:p>
        </p:txBody>
      </p:sp>
      <p:sp>
        <p:nvSpPr>
          <p:cNvPr id="63" name="テキスト ボックス 62">
            <a:extLst>
              <a:ext uri="{FF2B5EF4-FFF2-40B4-BE49-F238E27FC236}">
                <a16:creationId xmlns:a16="http://schemas.microsoft.com/office/drawing/2014/main" id="{29BE082A-864D-4429-8D2E-37DD34B203A2}"/>
              </a:ext>
            </a:extLst>
          </p:cNvPr>
          <p:cNvSpPr txBox="1"/>
          <p:nvPr/>
        </p:nvSpPr>
        <p:spPr>
          <a:xfrm>
            <a:off x="4841258" y="4770998"/>
            <a:ext cx="461665" cy="1826982"/>
          </a:xfrm>
          <a:prstGeom prst="rect">
            <a:avLst/>
          </a:prstGeom>
          <a:solidFill>
            <a:schemeClr val="bg1"/>
          </a:solidFill>
          <a:ln w="57150">
            <a:solidFill>
              <a:srgbClr val="FFFF00"/>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気分の落ち込み</a:t>
            </a:r>
            <a:endParaRPr kumimoji="1" lang="en-US" altLang="ja-JP" dirty="0">
              <a:latin typeface="メイリオ" panose="020B0604030504040204" pitchFamily="50" charset="-128"/>
              <a:ea typeface="メイリオ" panose="020B0604030504040204" pitchFamily="50" charset="-128"/>
            </a:endParaRPr>
          </a:p>
        </p:txBody>
      </p:sp>
      <p:sp>
        <p:nvSpPr>
          <p:cNvPr id="64" name="テキスト ボックス 63">
            <a:extLst>
              <a:ext uri="{FF2B5EF4-FFF2-40B4-BE49-F238E27FC236}">
                <a16:creationId xmlns:a16="http://schemas.microsoft.com/office/drawing/2014/main" id="{D65960A5-B427-43A7-818C-119F4B893D1E}"/>
              </a:ext>
            </a:extLst>
          </p:cNvPr>
          <p:cNvSpPr txBox="1"/>
          <p:nvPr/>
        </p:nvSpPr>
        <p:spPr>
          <a:xfrm>
            <a:off x="8301048" y="1760919"/>
            <a:ext cx="553998" cy="3640974"/>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専門病院初診</a:t>
            </a:r>
          </a:p>
        </p:txBody>
      </p:sp>
      <p:sp>
        <p:nvSpPr>
          <p:cNvPr id="65" name="矢印: V 字型 64">
            <a:extLst>
              <a:ext uri="{FF2B5EF4-FFF2-40B4-BE49-F238E27FC236}">
                <a16:creationId xmlns:a16="http://schemas.microsoft.com/office/drawing/2014/main" id="{005A5AD5-4658-484F-8D99-007AFD6DEBBA}"/>
              </a:ext>
            </a:extLst>
          </p:cNvPr>
          <p:cNvSpPr/>
          <p:nvPr/>
        </p:nvSpPr>
        <p:spPr>
          <a:xfrm>
            <a:off x="5520437" y="5379953"/>
            <a:ext cx="1334280" cy="9112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CD4F6202-071F-4BC9-9BB0-2903C22A518B}"/>
              </a:ext>
            </a:extLst>
          </p:cNvPr>
          <p:cNvSpPr txBox="1"/>
          <p:nvPr/>
        </p:nvSpPr>
        <p:spPr>
          <a:xfrm>
            <a:off x="7337354" y="4752519"/>
            <a:ext cx="461665" cy="1826982"/>
          </a:xfrm>
          <a:prstGeom prst="rect">
            <a:avLst/>
          </a:prstGeom>
          <a:solidFill>
            <a:schemeClr val="bg1"/>
          </a:solidFill>
          <a:ln w="57150">
            <a:solidFill>
              <a:srgbClr val="FFFF00"/>
            </a:solidFill>
          </a:ln>
        </p:spPr>
        <p:txBody>
          <a:bodyPr vert="eaVert" wrap="square" rtlCol="0">
            <a:spAutoFit/>
          </a:bodyPr>
          <a:lstStyle/>
          <a:p>
            <a:pPr algn="ctr"/>
            <a:r>
              <a:rPr kumimoji="1" lang="ja-JP" altLang="en-US" dirty="0">
                <a:latin typeface="メイリオ" panose="020B0604030504040204" pitchFamily="50" charset="-128"/>
                <a:ea typeface="メイリオ" panose="020B0604030504040204" pitchFamily="50" charset="-128"/>
              </a:rPr>
              <a:t>自殺企図</a:t>
            </a:r>
            <a:endParaRPr kumimoji="1" lang="en-US" altLang="ja-JP" dirty="0">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93F4277F-F223-4366-84BE-0EF7C27BB317}"/>
              </a:ext>
            </a:extLst>
          </p:cNvPr>
          <p:cNvSpPr txBox="1"/>
          <p:nvPr/>
        </p:nvSpPr>
        <p:spPr>
          <a:xfrm>
            <a:off x="7463643" y="2224024"/>
            <a:ext cx="553998" cy="2393500"/>
          </a:xfrm>
          <a:prstGeom prst="rect">
            <a:avLst/>
          </a:prstGeom>
          <a:solidFill>
            <a:schemeClr val="bg1"/>
          </a:solidFill>
          <a:ln w="57150">
            <a:solidFill>
              <a:schemeClr val="accent4">
                <a:lumMod val="50000"/>
              </a:schemeClr>
            </a:solidFill>
          </a:ln>
        </p:spPr>
        <p:txBody>
          <a:bodyPr vert="eaVert"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再就職⇒退職　</a:t>
            </a:r>
          </a:p>
        </p:txBody>
      </p:sp>
      <p:sp>
        <p:nvSpPr>
          <p:cNvPr id="27" name="テキスト ボックス 26">
            <a:extLst>
              <a:ext uri="{FF2B5EF4-FFF2-40B4-BE49-F238E27FC236}">
                <a16:creationId xmlns:a16="http://schemas.microsoft.com/office/drawing/2014/main" id="{09B66171-C043-43EA-ACE2-07C96D3797E5}"/>
              </a:ext>
            </a:extLst>
          </p:cNvPr>
          <p:cNvSpPr txBox="1"/>
          <p:nvPr/>
        </p:nvSpPr>
        <p:spPr>
          <a:xfrm>
            <a:off x="6396395" y="1905819"/>
            <a:ext cx="800219" cy="2992686"/>
          </a:xfrm>
          <a:prstGeom prst="rect">
            <a:avLst/>
          </a:prstGeom>
          <a:solidFill>
            <a:schemeClr val="bg1"/>
          </a:solidFill>
          <a:ln w="57150">
            <a:solidFill>
              <a:srgbClr val="FF0000"/>
            </a:solidFill>
          </a:ln>
        </p:spPr>
        <p:txBody>
          <a:bodyPr vert="eaVert" wrap="square" rtlCol="0">
            <a:spAutoFit/>
          </a:bodyPr>
          <a:lstStyle/>
          <a:p>
            <a:pPr algn="ctr"/>
            <a:r>
              <a:rPr kumimoji="1" lang="ja-JP" altLang="en-US" sz="2000" b="1" dirty="0">
                <a:latin typeface="メイリオ" panose="020B0604030504040204" pitchFamily="50" charset="-128"/>
                <a:ea typeface="メイリオ" panose="020B0604030504040204" pitchFamily="50" charset="-128"/>
              </a:rPr>
              <a:t>やめなきゃ、やめなきゃ思っても止められない</a:t>
            </a:r>
            <a:endParaRPr kumimoji="1" lang="en-US" altLang="ja-JP" sz="2000" b="1"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BBBF3A4E-54D9-4919-84D6-07C6A71A631E}"/>
              </a:ext>
            </a:extLst>
          </p:cNvPr>
          <p:cNvSpPr txBox="1"/>
          <p:nvPr/>
        </p:nvSpPr>
        <p:spPr>
          <a:xfrm>
            <a:off x="3314283" y="1637088"/>
            <a:ext cx="738664" cy="1512511"/>
          </a:xfrm>
          <a:prstGeom prst="rect">
            <a:avLst/>
          </a:prstGeom>
          <a:solidFill>
            <a:schemeClr val="bg1"/>
          </a:solidFill>
          <a:ln w="57150" cmpd="sng">
            <a:solidFill>
              <a:schemeClr val="accent4">
                <a:lumMod val="50000"/>
              </a:schemeClr>
            </a:solidFill>
          </a:ln>
        </p:spPr>
        <p:txBody>
          <a:bodyPr vert="eaVert" wrap="square" rtlCol="0">
            <a:spAutoFit/>
          </a:bodyPr>
          <a:lstStyle/>
          <a:p>
            <a:pPr algn="ctr"/>
            <a:r>
              <a:rPr lang="ja-JP" altLang="en-US" b="1" dirty="0">
                <a:latin typeface="メイリオ" panose="020B0604030504040204" pitchFamily="50" charset="-128"/>
                <a:ea typeface="メイリオ" panose="020B0604030504040204" pitchFamily="50" charset="-128"/>
              </a:rPr>
              <a:t>家庭問題にて心療内科受診</a:t>
            </a:r>
            <a:endParaRPr kumimoji="1" lang="en-US" altLang="ja-JP"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0013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B736FD-2781-95D8-A4EB-12235FD237A1}"/>
              </a:ext>
            </a:extLst>
          </p:cNvPr>
          <p:cNvSpPr>
            <a:spLocks noGrp="1"/>
          </p:cNvSpPr>
          <p:nvPr>
            <p:ph type="title"/>
          </p:nvPr>
        </p:nvSpPr>
        <p:spPr>
          <a:xfrm>
            <a:off x="628650" y="134464"/>
            <a:ext cx="7886700" cy="804387"/>
          </a:xfrm>
        </p:spPr>
        <p:txBody>
          <a:bodyPr>
            <a:normAutofit/>
          </a:bodyPr>
          <a:lstStyle/>
          <a:p>
            <a:pPr algn="ctr"/>
            <a:r>
              <a:rPr kumimoji="1" lang="en-US" altLang="ja-JP" sz="4000" b="1" dirty="0"/>
              <a:t>SCAT</a:t>
            </a:r>
            <a:r>
              <a:rPr kumimoji="1" lang="ja-JP" altLang="en-US" sz="4000" b="1" dirty="0"/>
              <a:t>による分析結果</a:t>
            </a:r>
          </a:p>
        </p:txBody>
      </p:sp>
      <p:sp>
        <p:nvSpPr>
          <p:cNvPr id="5" name="四角形: 角を丸くする 4">
            <a:extLst>
              <a:ext uri="{FF2B5EF4-FFF2-40B4-BE49-F238E27FC236}">
                <a16:creationId xmlns:a16="http://schemas.microsoft.com/office/drawing/2014/main" id="{4B13EB15-6030-488B-996F-4113ACC16F25}"/>
              </a:ext>
            </a:extLst>
          </p:cNvPr>
          <p:cNvSpPr/>
          <p:nvPr/>
        </p:nvSpPr>
        <p:spPr>
          <a:xfrm>
            <a:off x="338552" y="1216608"/>
            <a:ext cx="2186608" cy="93638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a:solidFill>
                  <a:schemeClr val="tx1"/>
                </a:solidFill>
              </a:rPr>
              <a:t>飲酒の社会的価値づけ</a:t>
            </a:r>
          </a:p>
        </p:txBody>
      </p:sp>
      <p:sp>
        <p:nvSpPr>
          <p:cNvPr id="7" name="四角形: 角を丸くする 6">
            <a:extLst>
              <a:ext uri="{FF2B5EF4-FFF2-40B4-BE49-F238E27FC236}">
                <a16:creationId xmlns:a16="http://schemas.microsoft.com/office/drawing/2014/main" id="{FA6D0E5A-270C-4B6B-8D42-7AC6368D8232}"/>
              </a:ext>
            </a:extLst>
          </p:cNvPr>
          <p:cNvSpPr/>
          <p:nvPr/>
        </p:nvSpPr>
        <p:spPr>
          <a:xfrm>
            <a:off x="2998260" y="1024356"/>
            <a:ext cx="2928731" cy="12038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ctr"/>
            <a:r>
              <a:rPr lang="ja-JP" altLang="en-US" sz="2200" b="1" dirty="0">
                <a:solidFill>
                  <a:schemeClr val="tx1"/>
                </a:solidFill>
              </a:rPr>
              <a:t>酒を介した人間関係の拡張と回復可能な体調不良</a:t>
            </a:r>
            <a:endParaRPr kumimoji="1" lang="ja-JP" altLang="en-US" sz="2200" b="1" dirty="0">
              <a:solidFill>
                <a:schemeClr val="tx1"/>
              </a:solidFill>
            </a:endParaRPr>
          </a:p>
        </p:txBody>
      </p:sp>
      <p:sp>
        <p:nvSpPr>
          <p:cNvPr id="8" name="四角形: 角を丸くする 7">
            <a:extLst>
              <a:ext uri="{FF2B5EF4-FFF2-40B4-BE49-F238E27FC236}">
                <a16:creationId xmlns:a16="http://schemas.microsoft.com/office/drawing/2014/main" id="{7469B34E-3A9A-4040-9208-8C47EB662E5F}"/>
              </a:ext>
            </a:extLst>
          </p:cNvPr>
          <p:cNvSpPr/>
          <p:nvPr/>
        </p:nvSpPr>
        <p:spPr>
          <a:xfrm>
            <a:off x="6246985" y="1950114"/>
            <a:ext cx="2808642" cy="13714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ja-JP" altLang="en-US" sz="2200" b="1" dirty="0">
                <a:solidFill>
                  <a:schemeClr val="tx1"/>
                </a:solidFill>
              </a:rPr>
              <a:t>自己統制できない</a:t>
            </a:r>
            <a:endParaRPr lang="en-US" altLang="ja-JP" sz="2200" b="1" dirty="0">
              <a:solidFill>
                <a:schemeClr val="tx1"/>
              </a:solidFill>
            </a:endParaRPr>
          </a:p>
          <a:p>
            <a:pPr algn="ctr"/>
            <a:r>
              <a:rPr lang="ja-JP" altLang="en-US" sz="2200" b="1" dirty="0">
                <a:solidFill>
                  <a:schemeClr val="tx1"/>
                </a:solidFill>
              </a:rPr>
              <a:t>飲酒行動と酒による社会的失敗・制裁</a:t>
            </a:r>
            <a:endParaRPr kumimoji="1" lang="ja-JP" altLang="en-US" sz="2200" b="1" dirty="0">
              <a:solidFill>
                <a:schemeClr val="tx1"/>
              </a:solidFill>
            </a:endParaRPr>
          </a:p>
        </p:txBody>
      </p:sp>
      <p:sp>
        <p:nvSpPr>
          <p:cNvPr id="10" name="四角形: 角を丸くする 9">
            <a:extLst>
              <a:ext uri="{FF2B5EF4-FFF2-40B4-BE49-F238E27FC236}">
                <a16:creationId xmlns:a16="http://schemas.microsoft.com/office/drawing/2014/main" id="{ADEC38DE-213D-4F51-AB67-5B99275A807C}"/>
              </a:ext>
            </a:extLst>
          </p:cNvPr>
          <p:cNvSpPr/>
          <p:nvPr/>
        </p:nvSpPr>
        <p:spPr>
          <a:xfrm>
            <a:off x="415856" y="4035335"/>
            <a:ext cx="2717529" cy="87788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kumimoji="1" lang="ja-JP" altLang="en-US" sz="2200" b="1" dirty="0">
                <a:solidFill>
                  <a:schemeClr val="tx1"/>
                </a:solidFill>
              </a:rPr>
              <a:t>酒に縛られた日々からの解放</a:t>
            </a:r>
          </a:p>
        </p:txBody>
      </p:sp>
      <p:cxnSp>
        <p:nvCxnSpPr>
          <p:cNvPr id="12" name="直線矢印コネクタ 11">
            <a:extLst>
              <a:ext uri="{FF2B5EF4-FFF2-40B4-BE49-F238E27FC236}">
                <a16:creationId xmlns:a16="http://schemas.microsoft.com/office/drawing/2014/main" id="{461A217E-7C94-47F1-B914-C772F685E944}"/>
              </a:ext>
            </a:extLst>
          </p:cNvPr>
          <p:cNvCxnSpPr>
            <a:cxnSpLocks/>
            <a:stCxn id="5" idx="3"/>
            <a:endCxn id="7" idx="1"/>
          </p:cNvCxnSpPr>
          <p:nvPr/>
        </p:nvCxnSpPr>
        <p:spPr>
          <a:xfrm flipV="1">
            <a:off x="2525160" y="1626299"/>
            <a:ext cx="473100" cy="58500"/>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13F9372B-59FB-47F0-B2BC-BC790C251F8B}"/>
              </a:ext>
            </a:extLst>
          </p:cNvPr>
          <p:cNvCxnSpPr>
            <a:cxnSpLocks/>
          </p:cNvCxnSpPr>
          <p:nvPr/>
        </p:nvCxnSpPr>
        <p:spPr>
          <a:xfrm>
            <a:off x="5976313" y="1245355"/>
            <a:ext cx="2240035" cy="619501"/>
          </a:xfrm>
          <a:prstGeom prst="bentConnector3">
            <a:avLst>
              <a:gd name="adj1" fmla="val 98512"/>
            </a:avLst>
          </a:prstGeom>
          <a:ln w="66675">
            <a:tailEnd type="triangle"/>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419D1911-999F-4C23-87F5-C141877500E7}"/>
              </a:ext>
            </a:extLst>
          </p:cNvPr>
          <p:cNvCxnSpPr>
            <a:cxnSpLocks/>
          </p:cNvCxnSpPr>
          <p:nvPr/>
        </p:nvCxnSpPr>
        <p:spPr>
          <a:xfrm rot="10800000" flipV="1">
            <a:off x="7234033" y="4013514"/>
            <a:ext cx="1367461" cy="1173172"/>
          </a:xfrm>
          <a:prstGeom prst="bentConnector3">
            <a:avLst>
              <a:gd name="adj1" fmla="val 30618"/>
            </a:avLst>
          </a:prstGeom>
          <a:ln w="66675">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E364AD7E-EA83-4955-B3C8-D086D121A5A3}"/>
              </a:ext>
            </a:extLst>
          </p:cNvPr>
          <p:cNvCxnSpPr>
            <a:cxnSpLocks/>
          </p:cNvCxnSpPr>
          <p:nvPr/>
        </p:nvCxnSpPr>
        <p:spPr>
          <a:xfrm>
            <a:off x="3233242" y="4508499"/>
            <a:ext cx="906850" cy="585460"/>
          </a:xfrm>
          <a:prstGeom prst="straightConnector1">
            <a:avLst/>
          </a:prstGeom>
          <a:ln w="69850">
            <a:headEnd type="triangle"/>
            <a:tailEnd type="non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3266ED46-1E06-441D-A2D1-B5C802AF0FA1}"/>
              </a:ext>
            </a:extLst>
          </p:cNvPr>
          <p:cNvSpPr/>
          <p:nvPr/>
        </p:nvSpPr>
        <p:spPr>
          <a:xfrm>
            <a:off x="3108213" y="2092267"/>
            <a:ext cx="2979437" cy="115261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kumimoji="1" lang="ja-JP" altLang="en-US" sz="2000" b="1" i="1" dirty="0">
                <a:solidFill>
                  <a:schemeClr val="tx1"/>
                </a:solidFill>
              </a:rPr>
              <a:t>「色んな人の人生</a:t>
            </a:r>
            <a:endParaRPr kumimoji="1" lang="en-US" altLang="ja-JP" sz="2000" b="1" i="1" dirty="0">
              <a:solidFill>
                <a:schemeClr val="tx1"/>
              </a:solidFill>
            </a:endParaRPr>
          </a:p>
          <a:p>
            <a:r>
              <a:rPr lang="ja-JP" altLang="en-US" sz="2000" b="1" i="1" dirty="0">
                <a:solidFill>
                  <a:schemeClr val="tx1"/>
                </a:solidFill>
              </a:rPr>
              <a:t>　　　　　　</a:t>
            </a:r>
            <a:r>
              <a:rPr kumimoji="1" lang="ja-JP" altLang="en-US" sz="2000" b="1" i="1" dirty="0">
                <a:solidFill>
                  <a:schemeClr val="tx1"/>
                </a:solidFill>
              </a:rPr>
              <a:t>が見えた」</a:t>
            </a:r>
            <a:endParaRPr kumimoji="1" lang="en-US" altLang="ja-JP" sz="2000" b="1" i="1" dirty="0">
              <a:solidFill>
                <a:schemeClr val="tx1"/>
              </a:solidFill>
            </a:endParaRPr>
          </a:p>
          <a:p>
            <a:r>
              <a:rPr lang="ja-JP" altLang="en-US" sz="2000" b="1" i="1" dirty="0">
                <a:solidFill>
                  <a:schemeClr val="tx1"/>
                </a:solidFill>
              </a:rPr>
              <a:t>「翌日には元気に」</a:t>
            </a:r>
            <a:endParaRPr kumimoji="1" lang="ja-JP" altLang="en-US" sz="2000" b="1" i="1" dirty="0">
              <a:solidFill>
                <a:schemeClr val="tx1"/>
              </a:solidFill>
            </a:endParaRPr>
          </a:p>
        </p:txBody>
      </p:sp>
      <p:sp>
        <p:nvSpPr>
          <p:cNvPr id="42" name="正方形/長方形 41">
            <a:extLst>
              <a:ext uri="{FF2B5EF4-FFF2-40B4-BE49-F238E27FC236}">
                <a16:creationId xmlns:a16="http://schemas.microsoft.com/office/drawing/2014/main" id="{98F26485-0054-4B14-A2B4-580BA2D5A487}"/>
              </a:ext>
            </a:extLst>
          </p:cNvPr>
          <p:cNvSpPr/>
          <p:nvPr/>
        </p:nvSpPr>
        <p:spPr>
          <a:xfrm>
            <a:off x="5208516" y="3321582"/>
            <a:ext cx="3775628" cy="132688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i="1" dirty="0">
                <a:solidFill>
                  <a:schemeClr val="tx1"/>
                </a:solidFill>
              </a:rPr>
              <a:t>「夢遊病者のよう」</a:t>
            </a:r>
            <a:endParaRPr lang="en-US" altLang="ja-JP" sz="2000" b="1" i="1" dirty="0">
              <a:solidFill>
                <a:schemeClr val="tx1"/>
              </a:solidFill>
            </a:endParaRPr>
          </a:p>
          <a:p>
            <a:r>
              <a:rPr lang="ja-JP" altLang="en-US" sz="2000" b="1" i="1" dirty="0">
                <a:solidFill>
                  <a:schemeClr val="tx1"/>
                </a:solidFill>
              </a:rPr>
              <a:t>「</a:t>
            </a:r>
            <a:r>
              <a:rPr kumimoji="1" lang="ja-JP" altLang="en-US" sz="2000" b="1" i="1" dirty="0">
                <a:solidFill>
                  <a:schemeClr val="tx1"/>
                </a:solidFill>
              </a:rPr>
              <a:t>暴れていたわけじゃないから　</a:t>
            </a:r>
            <a:endParaRPr kumimoji="1" lang="en-US" altLang="ja-JP" sz="2000" b="1" i="1" dirty="0">
              <a:solidFill>
                <a:schemeClr val="tx1"/>
              </a:solidFill>
            </a:endParaRPr>
          </a:p>
          <a:p>
            <a:r>
              <a:rPr lang="ja-JP" altLang="en-US" sz="2000" b="1" i="1" dirty="0">
                <a:solidFill>
                  <a:schemeClr val="tx1"/>
                </a:solidFill>
              </a:rPr>
              <a:t>　</a:t>
            </a:r>
            <a:r>
              <a:rPr kumimoji="1" lang="ja-JP" altLang="en-US" sz="2000" b="1" i="1" dirty="0">
                <a:solidFill>
                  <a:schemeClr val="tx1"/>
                </a:solidFill>
              </a:rPr>
              <a:t>依存症じゃない」</a:t>
            </a:r>
            <a:endParaRPr kumimoji="1" lang="en-US" altLang="ja-JP" sz="2000" b="1" i="1" dirty="0">
              <a:solidFill>
                <a:schemeClr val="tx1"/>
              </a:solidFill>
            </a:endParaRPr>
          </a:p>
          <a:p>
            <a:r>
              <a:rPr kumimoji="1" lang="ja-JP" altLang="en-US" sz="2000" u="sng" dirty="0">
                <a:solidFill>
                  <a:schemeClr val="tx1"/>
                </a:solidFill>
              </a:rPr>
              <a:t>飲酒運転と無免許運転</a:t>
            </a:r>
            <a:endParaRPr kumimoji="1" lang="en-US" altLang="ja-JP" sz="2000" u="sng" dirty="0">
              <a:solidFill>
                <a:schemeClr val="tx1"/>
              </a:solidFill>
            </a:endParaRPr>
          </a:p>
        </p:txBody>
      </p:sp>
      <p:sp>
        <p:nvSpPr>
          <p:cNvPr id="45" name="正方形/長方形 44">
            <a:extLst>
              <a:ext uri="{FF2B5EF4-FFF2-40B4-BE49-F238E27FC236}">
                <a16:creationId xmlns:a16="http://schemas.microsoft.com/office/drawing/2014/main" id="{E4BF7DAE-E650-4797-B9CB-27284DD3014A}"/>
              </a:ext>
            </a:extLst>
          </p:cNvPr>
          <p:cNvSpPr/>
          <p:nvPr/>
        </p:nvSpPr>
        <p:spPr>
          <a:xfrm>
            <a:off x="4088499" y="5662164"/>
            <a:ext cx="3775628" cy="102824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i="1" dirty="0">
                <a:solidFill>
                  <a:schemeClr val="tx1"/>
                </a:solidFill>
              </a:rPr>
              <a:t>「どうやってやめるのか」</a:t>
            </a:r>
            <a:endParaRPr kumimoji="1" lang="en-US" altLang="ja-JP" sz="2000" b="1" i="1" dirty="0">
              <a:solidFill>
                <a:schemeClr val="tx1"/>
              </a:solidFill>
            </a:endParaRPr>
          </a:p>
          <a:p>
            <a:r>
              <a:rPr kumimoji="1" lang="ja-JP" altLang="en-US" sz="2000" b="1" i="1" dirty="0">
                <a:solidFill>
                  <a:schemeClr val="tx1"/>
                </a:solidFill>
              </a:rPr>
              <a:t>「麻薬のようだった」</a:t>
            </a:r>
            <a:endParaRPr kumimoji="1" lang="en-US" altLang="ja-JP" sz="2000" b="1" i="1" dirty="0">
              <a:solidFill>
                <a:schemeClr val="tx1"/>
              </a:solidFill>
            </a:endParaRPr>
          </a:p>
          <a:p>
            <a:r>
              <a:rPr kumimoji="1" lang="ja-JP" altLang="en-US" sz="2000" u="sng" dirty="0">
                <a:solidFill>
                  <a:schemeClr val="tx1"/>
                </a:solidFill>
              </a:rPr>
              <a:t>　自殺企図</a:t>
            </a:r>
            <a:endParaRPr kumimoji="1" lang="en-US" altLang="ja-JP" sz="2000" u="sng" dirty="0">
              <a:solidFill>
                <a:schemeClr val="tx1"/>
              </a:solidFill>
            </a:endParaRPr>
          </a:p>
        </p:txBody>
      </p:sp>
      <p:sp>
        <p:nvSpPr>
          <p:cNvPr id="48" name="正方形/長方形 47">
            <a:extLst>
              <a:ext uri="{FF2B5EF4-FFF2-40B4-BE49-F238E27FC236}">
                <a16:creationId xmlns:a16="http://schemas.microsoft.com/office/drawing/2014/main" id="{0794F2BB-B030-4B64-8B5C-C0FDA6992A1D}"/>
              </a:ext>
            </a:extLst>
          </p:cNvPr>
          <p:cNvSpPr/>
          <p:nvPr/>
        </p:nvSpPr>
        <p:spPr>
          <a:xfrm>
            <a:off x="238014" y="4913217"/>
            <a:ext cx="3512713" cy="155789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i="1" dirty="0">
                <a:solidFill>
                  <a:schemeClr val="tx1"/>
                </a:solidFill>
              </a:rPr>
              <a:t>「</a:t>
            </a:r>
            <a:r>
              <a:rPr kumimoji="1" lang="ja-JP" altLang="en-US" sz="2000" b="1" i="1" dirty="0">
                <a:solidFill>
                  <a:schemeClr val="tx1"/>
                </a:solidFill>
              </a:rPr>
              <a:t>もう飲まなくてもいいと　</a:t>
            </a:r>
            <a:endParaRPr kumimoji="1" lang="en-US" altLang="ja-JP" sz="2000" b="1" i="1" dirty="0">
              <a:solidFill>
                <a:schemeClr val="tx1"/>
              </a:solidFill>
            </a:endParaRPr>
          </a:p>
          <a:p>
            <a:r>
              <a:rPr lang="ja-JP" altLang="en-US" sz="2000" b="1" i="1" dirty="0">
                <a:solidFill>
                  <a:schemeClr val="tx1"/>
                </a:solidFill>
              </a:rPr>
              <a:t>　</a:t>
            </a:r>
            <a:r>
              <a:rPr kumimoji="1" lang="ja-JP" altLang="en-US" sz="2000" b="1" i="1" dirty="0">
                <a:solidFill>
                  <a:schemeClr val="tx1"/>
                </a:solidFill>
              </a:rPr>
              <a:t>思ってほっとした」</a:t>
            </a:r>
            <a:endParaRPr kumimoji="1" lang="en-US" altLang="ja-JP" sz="2000" b="1" i="1" dirty="0">
              <a:solidFill>
                <a:schemeClr val="tx1"/>
              </a:solidFill>
            </a:endParaRPr>
          </a:p>
          <a:p>
            <a:r>
              <a:rPr kumimoji="1" lang="ja-JP" altLang="en-US" sz="2000" b="1" i="1" dirty="0">
                <a:solidFill>
                  <a:schemeClr val="tx1"/>
                </a:solidFill>
              </a:rPr>
              <a:t>「酒が切れると辛くなる。</a:t>
            </a:r>
            <a:endParaRPr kumimoji="1" lang="en-US" altLang="ja-JP" sz="2000" b="1" i="1" dirty="0">
              <a:solidFill>
                <a:schemeClr val="tx1"/>
              </a:solidFill>
            </a:endParaRPr>
          </a:p>
          <a:p>
            <a:r>
              <a:rPr lang="ja-JP" altLang="en-US" sz="2000" b="1" i="1" dirty="0">
                <a:solidFill>
                  <a:schemeClr val="tx1"/>
                </a:solidFill>
              </a:rPr>
              <a:t>　</a:t>
            </a:r>
            <a:r>
              <a:rPr kumimoji="1" lang="ja-JP" altLang="en-US" sz="2000" b="1" i="1" dirty="0">
                <a:solidFill>
                  <a:schemeClr val="tx1"/>
                </a:solidFill>
              </a:rPr>
              <a:t>地獄だった」</a:t>
            </a:r>
          </a:p>
        </p:txBody>
      </p:sp>
      <p:sp>
        <p:nvSpPr>
          <p:cNvPr id="49" name="正方形/長方形 48">
            <a:extLst>
              <a:ext uri="{FF2B5EF4-FFF2-40B4-BE49-F238E27FC236}">
                <a16:creationId xmlns:a16="http://schemas.microsoft.com/office/drawing/2014/main" id="{E95B616A-7676-47D0-AD36-F391B926F5ED}"/>
              </a:ext>
            </a:extLst>
          </p:cNvPr>
          <p:cNvSpPr/>
          <p:nvPr/>
        </p:nvSpPr>
        <p:spPr>
          <a:xfrm>
            <a:off x="179489" y="2064905"/>
            <a:ext cx="2717528" cy="143660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2000" b="1" i="1" dirty="0">
                <a:solidFill>
                  <a:schemeClr val="tx1"/>
                </a:solidFill>
              </a:rPr>
              <a:t>「飲んでおいたほう　　　</a:t>
            </a:r>
            <a:endParaRPr lang="en-US" altLang="ja-JP" sz="2000" b="1" i="1" dirty="0">
              <a:solidFill>
                <a:schemeClr val="tx1"/>
              </a:solidFill>
            </a:endParaRPr>
          </a:p>
          <a:p>
            <a:r>
              <a:rPr lang="ja-JP" altLang="en-US" sz="2000" b="1" i="1" dirty="0">
                <a:solidFill>
                  <a:schemeClr val="tx1"/>
                </a:solidFill>
              </a:rPr>
              <a:t>　　　　　　がいい」</a:t>
            </a:r>
            <a:endParaRPr lang="en-US" altLang="ja-JP" sz="2000" b="1" i="1" dirty="0">
              <a:solidFill>
                <a:schemeClr val="tx1"/>
              </a:solidFill>
            </a:endParaRPr>
          </a:p>
          <a:p>
            <a:r>
              <a:rPr lang="ja-JP" altLang="en-US" sz="2000" b="1" i="1" dirty="0">
                <a:solidFill>
                  <a:schemeClr val="tx1"/>
                </a:solidFill>
              </a:rPr>
              <a:t>「警察には注意だけ」</a:t>
            </a:r>
            <a:endParaRPr lang="en-US" altLang="ja-JP" sz="2000" b="1" i="1" dirty="0">
              <a:solidFill>
                <a:schemeClr val="tx1"/>
              </a:solidFill>
            </a:endParaRPr>
          </a:p>
          <a:p>
            <a:r>
              <a:rPr kumimoji="1" lang="ja-JP" altLang="en-US" sz="2000" b="1" i="1" dirty="0">
                <a:solidFill>
                  <a:schemeClr val="tx1"/>
                </a:solidFill>
              </a:rPr>
              <a:t>「年齢を聞かれない」</a:t>
            </a:r>
            <a:endParaRPr kumimoji="1" lang="en-US" altLang="ja-JP" sz="2000" b="1" i="1" dirty="0">
              <a:solidFill>
                <a:schemeClr val="tx1"/>
              </a:solidFill>
            </a:endParaRPr>
          </a:p>
        </p:txBody>
      </p:sp>
      <p:sp>
        <p:nvSpPr>
          <p:cNvPr id="9" name="四角形: 角を丸くする 8">
            <a:extLst>
              <a:ext uri="{FF2B5EF4-FFF2-40B4-BE49-F238E27FC236}">
                <a16:creationId xmlns:a16="http://schemas.microsoft.com/office/drawing/2014/main" id="{68F17DF8-5521-4A56-B9DC-98362C922567}"/>
              </a:ext>
            </a:extLst>
          </p:cNvPr>
          <p:cNvSpPr/>
          <p:nvPr/>
        </p:nvSpPr>
        <p:spPr>
          <a:xfrm>
            <a:off x="4254727" y="4783773"/>
            <a:ext cx="2928731" cy="90838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ja-JP" altLang="en-US" sz="2300" b="1" dirty="0">
                <a:solidFill>
                  <a:schemeClr val="tx1"/>
                </a:solidFill>
              </a:rPr>
              <a:t>飲酒問題についての受療決断</a:t>
            </a:r>
            <a:endParaRPr kumimoji="1" lang="ja-JP" altLang="en-US" sz="2300" b="1" dirty="0">
              <a:solidFill>
                <a:schemeClr val="tx1"/>
              </a:solidFill>
            </a:endParaRPr>
          </a:p>
        </p:txBody>
      </p:sp>
      <p:sp>
        <p:nvSpPr>
          <p:cNvPr id="17" name="四角形: 角を丸くする 16">
            <a:extLst>
              <a:ext uri="{FF2B5EF4-FFF2-40B4-BE49-F238E27FC236}">
                <a16:creationId xmlns:a16="http://schemas.microsoft.com/office/drawing/2014/main" id="{991DDED1-7D7B-4819-9CC9-6F0D03F9E99A}"/>
              </a:ext>
            </a:extLst>
          </p:cNvPr>
          <p:cNvSpPr/>
          <p:nvPr/>
        </p:nvSpPr>
        <p:spPr>
          <a:xfrm>
            <a:off x="3628763" y="3685636"/>
            <a:ext cx="486628" cy="104345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kumimoji="1" lang="ja-JP" altLang="en-US" sz="2200" b="1" dirty="0">
                <a:solidFill>
                  <a:schemeClr val="tx1"/>
                </a:solidFill>
              </a:rPr>
              <a:t>受診</a:t>
            </a:r>
          </a:p>
        </p:txBody>
      </p:sp>
    </p:spTree>
    <p:extLst>
      <p:ext uri="{BB962C8B-B14F-4D97-AF65-F5344CB8AC3E}">
        <p14:creationId xmlns:p14="http://schemas.microsoft.com/office/powerpoint/2010/main" val="247633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EF7120-1F4C-74A9-C483-D242F3E7B1DF}"/>
              </a:ext>
            </a:extLst>
          </p:cNvPr>
          <p:cNvSpPr>
            <a:spLocks noGrp="1"/>
          </p:cNvSpPr>
          <p:nvPr>
            <p:ph type="title"/>
          </p:nvPr>
        </p:nvSpPr>
        <p:spPr>
          <a:xfrm>
            <a:off x="472103" y="183275"/>
            <a:ext cx="8309911" cy="1123128"/>
          </a:xfrm>
        </p:spPr>
        <p:txBody>
          <a:bodyPr>
            <a:normAutofit/>
          </a:bodyPr>
          <a:lstStyle/>
          <a:p>
            <a:r>
              <a:rPr kumimoji="1" lang="en-US" altLang="ja-JP" sz="3600" b="1" dirty="0"/>
              <a:t>A</a:t>
            </a:r>
            <a:r>
              <a:rPr kumimoji="1" lang="ja-JP" altLang="en-US" sz="3600" b="1" dirty="0"/>
              <a:t>氏のアルコールによる影響と受診行動</a:t>
            </a:r>
          </a:p>
        </p:txBody>
      </p:sp>
      <p:graphicFrame>
        <p:nvGraphicFramePr>
          <p:cNvPr id="13" name="コンテンツ プレースホルダー 12">
            <a:extLst>
              <a:ext uri="{FF2B5EF4-FFF2-40B4-BE49-F238E27FC236}">
                <a16:creationId xmlns:a16="http://schemas.microsoft.com/office/drawing/2014/main" id="{0E655B25-29B1-98A1-0526-F45645EE3074}"/>
              </a:ext>
            </a:extLst>
          </p:cNvPr>
          <p:cNvGraphicFramePr>
            <a:graphicFrameLocks noGrp="1"/>
          </p:cNvGraphicFramePr>
          <p:nvPr>
            <p:ph idx="1"/>
            <p:extLst>
              <p:ext uri="{D42A27DB-BD31-4B8C-83A1-F6EECF244321}">
                <p14:modId xmlns:p14="http://schemas.microsoft.com/office/powerpoint/2010/main" val="2055492463"/>
              </p:ext>
            </p:extLst>
          </p:nvPr>
        </p:nvGraphicFramePr>
        <p:xfrm>
          <a:off x="472102" y="1363277"/>
          <a:ext cx="8168841" cy="947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楕円 3">
            <a:extLst>
              <a:ext uri="{FF2B5EF4-FFF2-40B4-BE49-F238E27FC236}">
                <a16:creationId xmlns:a16="http://schemas.microsoft.com/office/drawing/2014/main" id="{C85EFDD2-BE5D-839E-9123-A97C67B667C4}"/>
              </a:ext>
            </a:extLst>
          </p:cNvPr>
          <p:cNvSpPr/>
          <p:nvPr/>
        </p:nvSpPr>
        <p:spPr>
          <a:xfrm>
            <a:off x="1373428" y="2492926"/>
            <a:ext cx="1709715" cy="101236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二日酔い</a:t>
            </a:r>
          </a:p>
        </p:txBody>
      </p:sp>
      <p:sp>
        <p:nvSpPr>
          <p:cNvPr id="7" name="楕円 6">
            <a:extLst>
              <a:ext uri="{FF2B5EF4-FFF2-40B4-BE49-F238E27FC236}">
                <a16:creationId xmlns:a16="http://schemas.microsoft.com/office/drawing/2014/main" id="{4DC9A75E-9817-629D-40A0-9626C4F8F550}"/>
              </a:ext>
            </a:extLst>
          </p:cNvPr>
          <p:cNvSpPr/>
          <p:nvPr/>
        </p:nvSpPr>
        <p:spPr>
          <a:xfrm>
            <a:off x="6850643" y="3900744"/>
            <a:ext cx="1790300" cy="87589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気分の</a:t>
            </a:r>
            <a:endParaRPr kumimoji="1" lang="en-US" altLang="ja-JP" sz="20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tx1"/>
                </a:solidFill>
                <a:latin typeface="メイリオ" panose="020B0604030504040204" pitchFamily="50" charset="-128"/>
                <a:ea typeface="メイリオ" panose="020B0604030504040204" pitchFamily="50" charset="-128"/>
              </a:rPr>
              <a:t>落ち込み</a:t>
            </a:r>
          </a:p>
        </p:txBody>
      </p:sp>
      <p:sp>
        <p:nvSpPr>
          <p:cNvPr id="8" name="楕円 7">
            <a:extLst>
              <a:ext uri="{FF2B5EF4-FFF2-40B4-BE49-F238E27FC236}">
                <a16:creationId xmlns:a16="http://schemas.microsoft.com/office/drawing/2014/main" id="{8F44EC42-46F1-5632-10A6-A82FA62FFE64}"/>
              </a:ext>
            </a:extLst>
          </p:cNvPr>
          <p:cNvSpPr/>
          <p:nvPr/>
        </p:nvSpPr>
        <p:spPr>
          <a:xfrm>
            <a:off x="7018734" y="2733164"/>
            <a:ext cx="1622210" cy="87589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メイリオ" panose="020B0604030504040204" pitchFamily="50" charset="-128"/>
                <a:ea typeface="メイリオ" panose="020B0604030504040204" pitchFamily="50" charset="-128"/>
              </a:rPr>
              <a:t>自殺企図</a:t>
            </a:r>
          </a:p>
        </p:txBody>
      </p:sp>
      <p:sp>
        <p:nvSpPr>
          <p:cNvPr id="9" name="楕円 8">
            <a:extLst>
              <a:ext uri="{FF2B5EF4-FFF2-40B4-BE49-F238E27FC236}">
                <a16:creationId xmlns:a16="http://schemas.microsoft.com/office/drawing/2014/main" id="{A681B58A-8D57-CA4C-1838-DE860AA99553}"/>
              </a:ext>
            </a:extLst>
          </p:cNvPr>
          <p:cNvSpPr/>
          <p:nvPr/>
        </p:nvSpPr>
        <p:spPr>
          <a:xfrm>
            <a:off x="1281567" y="3710789"/>
            <a:ext cx="3516351" cy="101235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お酒中心の生活</a:t>
            </a:r>
          </a:p>
        </p:txBody>
      </p:sp>
      <p:sp>
        <p:nvSpPr>
          <p:cNvPr id="11" name="楕円 10">
            <a:extLst>
              <a:ext uri="{FF2B5EF4-FFF2-40B4-BE49-F238E27FC236}">
                <a16:creationId xmlns:a16="http://schemas.microsoft.com/office/drawing/2014/main" id="{9DF2F11C-C06D-4D74-36B1-B5D42EE8CF6B}"/>
              </a:ext>
            </a:extLst>
          </p:cNvPr>
          <p:cNvSpPr/>
          <p:nvPr/>
        </p:nvSpPr>
        <p:spPr>
          <a:xfrm>
            <a:off x="3456173" y="2511730"/>
            <a:ext cx="1804385" cy="124311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仕事への影響↑</a:t>
            </a:r>
          </a:p>
        </p:txBody>
      </p:sp>
      <p:sp>
        <p:nvSpPr>
          <p:cNvPr id="12" name="楕円 11">
            <a:extLst>
              <a:ext uri="{FF2B5EF4-FFF2-40B4-BE49-F238E27FC236}">
                <a16:creationId xmlns:a16="http://schemas.microsoft.com/office/drawing/2014/main" id="{4AD29192-B1B2-13A0-27A7-EF9EC25B8537}"/>
              </a:ext>
            </a:extLst>
          </p:cNvPr>
          <p:cNvSpPr/>
          <p:nvPr/>
        </p:nvSpPr>
        <p:spPr>
          <a:xfrm>
            <a:off x="4042611" y="4813903"/>
            <a:ext cx="4598332" cy="87589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断酒継続困難</a:t>
            </a:r>
          </a:p>
        </p:txBody>
      </p:sp>
      <p:sp>
        <p:nvSpPr>
          <p:cNvPr id="16" name="楕円 15">
            <a:extLst>
              <a:ext uri="{FF2B5EF4-FFF2-40B4-BE49-F238E27FC236}">
                <a16:creationId xmlns:a16="http://schemas.microsoft.com/office/drawing/2014/main" id="{C9C2B107-3729-BE8C-BA64-8799625A27C0}"/>
              </a:ext>
            </a:extLst>
          </p:cNvPr>
          <p:cNvSpPr/>
          <p:nvPr/>
        </p:nvSpPr>
        <p:spPr>
          <a:xfrm>
            <a:off x="5029239" y="3272839"/>
            <a:ext cx="2220815" cy="87589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メイリオ" panose="020B0604030504040204" pitchFamily="50" charset="-128"/>
                <a:ea typeface="メイリオ" panose="020B0604030504040204" pitchFamily="50" charset="-128"/>
              </a:rPr>
              <a:t>免職と再就職の失敗</a:t>
            </a:r>
          </a:p>
        </p:txBody>
      </p:sp>
      <p:sp>
        <p:nvSpPr>
          <p:cNvPr id="19" name="楕円 18">
            <a:extLst>
              <a:ext uri="{FF2B5EF4-FFF2-40B4-BE49-F238E27FC236}">
                <a16:creationId xmlns:a16="http://schemas.microsoft.com/office/drawing/2014/main" id="{FFEBFF4B-BF7F-953D-8BF1-184F9F8595F5}"/>
              </a:ext>
            </a:extLst>
          </p:cNvPr>
          <p:cNvSpPr/>
          <p:nvPr/>
        </p:nvSpPr>
        <p:spPr>
          <a:xfrm>
            <a:off x="981776" y="4890093"/>
            <a:ext cx="2829986" cy="87589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お酒による</a:t>
            </a:r>
            <a:endParaRPr lang="en-US" altLang="ja-JP" sz="2000" b="1" dirty="0">
              <a:solidFill>
                <a:schemeClr val="tx1"/>
              </a:solidFill>
            </a:endParaRPr>
          </a:p>
          <a:p>
            <a:pPr algn="ctr"/>
            <a:r>
              <a:rPr lang="ja-JP" altLang="en-US" sz="2000" b="1" dirty="0">
                <a:solidFill>
                  <a:schemeClr val="tx1"/>
                </a:solidFill>
              </a:rPr>
              <a:t>対人関係の拡張</a:t>
            </a:r>
            <a:endParaRPr kumimoji="1" lang="ja-JP" altLang="en-US" sz="2000" b="1" dirty="0">
              <a:solidFill>
                <a:schemeClr val="tx1"/>
              </a:solidFill>
            </a:endParaRPr>
          </a:p>
        </p:txBody>
      </p:sp>
      <p:sp>
        <p:nvSpPr>
          <p:cNvPr id="20" name="正方形/長方形 19">
            <a:extLst>
              <a:ext uri="{FF2B5EF4-FFF2-40B4-BE49-F238E27FC236}">
                <a16:creationId xmlns:a16="http://schemas.microsoft.com/office/drawing/2014/main" id="{733D9388-0860-9ACB-003B-80702C9CD969}"/>
              </a:ext>
            </a:extLst>
          </p:cNvPr>
          <p:cNvSpPr/>
          <p:nvPr/>
        </p:nvSpPr>
        <p:spPr>
          <a:xfrm>
            <a:off x="981776" y="5871312"/>
            <a:ext cx="6036958" cy="5503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　　　　　　　　　　　受診しない</a:t>
            </a:r>
          </a:p>
        </p:txBody>
      </p:sp>
      <p:sp>
        <p:nvSpPr>
          <p:cNvPr id="21" name="正方形/長方形 20">
            <a:extLst>
              <a:ext uri="{FF2B5EF4-FFF2-40B4-BE49-F238E27FC236}">
                <a16:creationId xmlns:a16="http://schemas.microsoft.com/office/drawing/2014/main" id="{8B8B2C32-EEF8-BA0A-5FBE-998B91FD32F0}"/>
              </a:ext>
            </a:extLst>
          </p:cNvPr>
          <p:cNvSpPr/>
          <p:nvPr/>
        </p:nvSpPr>
        <p:spPr>
          <a:xfrm>
            <a:off x="7151571" y="5842183"/>
            <a:ext cx="1491193" cy="55030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受診する</a:t>
            </a:r>
          </a:p>
        </p:txBody>
      </p:sp>
      <p:sp>
        <p:nvSpPr>
          <p:cNvPr id="3" name="楕円 2">
            <a:extLst>
              <a:ext uri="{FF2B5EF4-FFF2-40B4-BE49-F238E27FC236}">
                <a16:creationId xmlns:a16="http://schemas.microsoft.com/office/drawing/2014/main" id="{63EB3E91-4BF7-74E2-0E71-5B7811E3CFBD}"/>
              </a:ext>
            </a:extLst>
          </p:cNvPr>
          <p:cNvSpPr/>
          <p:nvPr/>
        </p:nvSpPr>
        <p:spPr>
          <a:xfrm>
            <a:off x="2639238" y="5765992"/>
            <a:ext cx="1917723" cy="76094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心療内科受診</a:t>
            </a:r>
          </a:p>
        </p:txBody>
      </p:sp>
    </p:spTree>
    <p:extLst>
      <p:ext uri="{BB962C8B-B14F-4D97-AF65-F5344CB8AC3E}">
        <p14:creationId xmlns:p14="http://schemas.microsoft.com/office/powerpoint/2010/main" val="220053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8C99D972-AE66-8CEC-A3A6-A611689D32BB}"/>
              </a:ext>
            </a:extLst>
          </p:cNvPr>
          <p:cNvSpPr/>
          <p:nvPr/>
        </p:nvSpPr>
        <p:spPr>
          <a:xfrm>
            <a:off x="837152" y="1546922"/>
            <a:ext cx="3858692" cy="324583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AEF7120-1F4C-74A9-C483-D242F3E7B1DF}"/>
              </a:ext>
            </a:extLst>
          </p:cNvPr>
          <p:cNvSpPr>
            <a:spLocks noGrp="1"/>
          </p:cNvSpPr>
          <p:nvPr>
            <p:ph type="title"/>
          </p:nvPr>
        </p:nvSpPr>
        <p:spPr>
          <a:xfrm>
            <a:off x="792451" y="221359"/>
            <a:ext cx="7886700" cy="1325563"/>
          </a:xfrm>
        </p:spPr>
        <p:txBody>
          <a:bodyPr>
            <a:normAutofit/>
          </a:bodyPr>
          <a:lstStyle/>
          <a:p>
            <a:pPr algn="ctr"/>
            <a:r>
              <a:rPr kumimoji="1" lang="en-US" altLang="ja-JP" sz="3600" b="1" dirty="0"/>
              <a:t>A</a:t>
            </a:r>
            <a:r>
              <a:rPr kumimoji="1" lang="ja-JP" altLang="en-US" sz="3600" b="1" dirty="0"/>
              <a:t>氏の受診決断</a:t>
            </a:r>
            <a:r>
              <a:rPr lang="ja-JP" altLang="en-US" sz="3600" b="1" dirty="0"/>
              <a:t>と受診行動</a:t>
            </a:r>
            <a:endParaRPr kumimoji="1" lang="ja-JP" altLang="en-US" sz="3600" b="1" dirty="0"/>
          </a:p>
        </p:txBody>
      </p:sp>
      <p:sp>
        <p:nvSpPr>
          <p:cNvPr id="7" name="楕円 6">
            <a:extLst>
              <a:ext uri="{FF2B5EF4-FFF2-40B4-BE49-F238E27FC236}">
                <a16:creationId xmlns:a16="http://schemas.microsoft.com/office/drawing/2014/main" id="{4DC9A75E-9817-629D-40A0-9626C4F8F550}"/>
              </a:ext>
            </a:extLst>
          </p:cNvPr>
          <p:cNvSpPr/>
          <p:nvPr/>
        </p:nvSpPr>
        <p:spPr>
          <a:xfrm>
            <a:off x="2872238" y="3087303"/>
            <a:ext cx="1790300" cy="87589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気分の</a:t>
            </a:r>
            <a:endParaRPr kumimoji="1" lang="en-US" altLang="ja-JP" sz="20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tx1"/>
                </a:solidFill>
                <a:latin typeface="メイリオ" panose="020B0604030504040204" pitchFamily="50" charset="-128"/>
                <a:ea typeface="メイリオ" panose="020B0604030504040204" pitchFamily="50" charset="-128"/>
              </a:rPr>
              <a:t>落ち込み</a:t>
            </a:r>
          </a:p>
        </p:txBody>
      </p:sp>
      <p:sp>
        <p:nvSpPr>
          <p:cNvPr id="8" name="楕円 7">
            <a:extLst>
              <a:ext uri="{FF2B5EF4-FFF2-40B4-BE49-F238E27FC236}">
                <a16:creationId xmlns:a16="http://schemas.microsoft.com/office/drawing/2014/main" id="{8F44EC42-46F1-5632-10A6-A82FA62FFE64}"/>
              </a:ext>
            </a:extLst>
          </p:cNvPr>
          <p:cNvSpPr/>
          <p:nvPr/>
        </p:nvSpPr>
        <p:spPr>
          <a:xfrm>
            <a:off x="2905544" y="1719449"/>
            <a:ext cx="1701293" cy="11939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自殺企図</a:t>
            </a:r>
          </a:p>
        </p:txBody>
      </p:sp>
      <p:sp>
        <p:nvSpPr>
          <p:cNvPr id="12" name="楕円 11">
            <a:extLst>
              <a:ext uri="{FF2B5EF4-FFF2-40B4-BE49-F238E27FC236}">
                <a16:creationId xmlns:a16="http://schemas.microsoft.com/office/drawing/2014/main" id="{4AD29192-B1B2-13A0-27A7-EF9EC25B8537}"/>
              </a:ext>
            </a:extLst>
          </p:cNvPr>
          <p:cNvSpPr/>
          <p:nvPr/>
        </p:nvSpPr>
        <p:spPr>
          <a:xfrm>
            <a:off x="673194" y="3240158"/>
            <a:ext cx="2304986" cy="14412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断酒継続困難</a:t>
            </a:r>
          </a:p>
        </p:txBody>
      </p:sp>
      <p:sp>
        <p:nvSpPr>
          <p:cNvPr id="16" name="楕円 15">
            <a:extLst>
              <a:ext uri="{FF2B5EF4-FFF2-40B4-BE49-F238E27FC236}">
                <a16:creationId xmlns:a16="http://schemas.microsoft.com/office/drawing/2014/main" id="{C9C2B107-3729-BE8C-BA64-8799625A27C0}"/>
              </a:ext>
            </a:extLst>
          </p:cNvPr>
          <p:cNvSpPr/>
          <p:nvPr/>
        </p:nvSpPr>
        <p:spPr>
          <a:xfrm>
            <a:off x="423743" y="1658425"/>
            <a:ext cx="2492545" cy="158048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メイリオ" panose="020B0604030504040204" pitchFamily="50" charset="-128"/>
                <a:ea typeface="メイリオ" panose="020B0604030504040204" pitchFamily="50" charset="-128"/>
              </a:rPr>
              <a:t>社会生活の</a:t>
            </a:r>
            <a:endParaRPr lang="en-US" altLang="ja-JP" sz="2400" b="1" dirty="0">
              <a:solidFill>
                <a:schemeClr val="tx1"/>
              </a:solidFill>
              <a:latin typeface="メイリオ" panose="020B0604030504040204" pitchFamily="50" charset="-128"/>
              <a:ea typeface="メイリオ" panose="020B0604030504040204" pitchFamily="50" charset="-128"/>
            </a:endParaRPr>
          </a:p>
          <a:p>
            <a:pPr algn="ctr"/>
            <a:r>
              <a:rPr lang="ja-JP" altLang="en-US" sz="2400" b="1" dirty="0">
                <a:solidFill>
                  <a:schemeClr val="tx1"/>
                </a:solidFill>
                <a:latin typeface="メイリオ" panose="020B0604030504040204" pitchFamily="50" charset="-128"/>
                <a:ea typeface="メイリオ" panose="020B0604030504040204" pitchFamily="50" charset="-128"/>
              </a:rPr>
              <a:t>破綻</a:t>
            </a:r>
            <a:endParaRPr kumimoji="1" lang="ja-JP" altLang="en-US" sz="2400" b="1"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C500A90-CCC8-59EF-236C-D9D6C7F726DF}"/>
              </a:ext>
            </a:extLst>
          </p:cNvPr>
          <p:cNvSpPr txBox="1"/>
          <p:nvPr/>
        </p:nvSpPr>
        <p:spPr>
          <a:xfrm>
            <a:off x="423743" y="5502136"/>
            <a:ext cx="8286627" cy="830997"/>
          </a:xfrm>
          <a:prstGeom prst="rect">
            <a:avLst/>
          </a:prstGeom>
          <a:noFill/>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個々のアルコールによる問題が徐々に肥大化し</a:t>
            </a:r>
            <a:r>
              <a:rPr lang="ja-JP" altLang="en-US" sz="2400" dirty="0">
                <a:latin typeface="メイリオ" panose="020B0604030504040204" pitchFamily="50" charset="-128"/>
                <a:ea typeface="メイリオ" panose="020B0604030504040204" pitchFamily="50" charset="-128"/>
              </a:rPr>
              <a:t>受診</a:t>
            </a:r>
            <a:endParaRPr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p>
        </p:txBody>
      </p:sp>
      <p:sp>
        <p:nvSpPr>
          <p:cNvPr id="4" name="矢印: 五方向 3">
            <a:extLst>
              <a:ext uri="{FF2B5EF4-FFF2-40B4-BE49-F238E27FC236}">
                <a16:creationId xmlns:a16="http://schemas.microsoft.com/office/drawing/2014/main" id="{7224B1B1-6EAF-4C65-B45C-07BF3EBC75F2}"/>
              </a:ext>
            </a:extLst>
          </p:cNvPr>
          <p:cNvSpPr/>
          <p:nvPr/>
        </p:nvSpPr>
        <p:spPr>
          <a:xfrm>
            <a:off x="5163062" y="2728983"/>
            <a:ext cx="3202348" cy="1123437"/>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rPr>
              <a:t>受診行動</a:t>
            </a:r>
            <a:endParaRPr kumimoji="1" lang="en-US" altLang="ja-JP" sz="3600" dirty="0">
              <a:solidFill>
                <a:schemeClr val="tx1"/>
              </a:solidFill>
            </a:endParaRPr>
          </a:p>
          <a:p>
            <a:pPr algn="ctr"/>
            <a:r>
              <a:rPr kumimoji="1" lang="ja-JP" altLang="en-US" sz="3600" dirty="0">
                <a:solidFill>
                  <a:schemeClr val="tx1"/>
                </a:solidFill>
              </a:rPr>
              <a:t>受診</a:t>
            </a:r>
          </a:p>
        </p:txBody>
      </p:sp>
    </p:spTree>
    <p:extLst>
      <p:ext uri="{BB962C8B-B14F-4D97-AF65-F5344CB8AC3E}">
        <p14:creationId xmlns:p14="http://schemas.microsoft.com/office/powerpoint/2010/main" val="37228303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1958</TotalTime>
  <Words>941</Words>
  <Application>Microsoft Office PowerPoint</Application>
  <PresentationFormat>画面に合わせる (4:3)</PresentationFormat>
  <Paragraphs>179</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Meiryo UI</vt:lpstr>
      <vt:lpstr>メイリオ</vt:lpstr>
      <vt:lpstr>游ゴシック</vt:lpstr>
      <vt:lpstr>Arial</vt:lpstr>
      <vt:lpstr>Wingdings</vt:lpstr>
      <vt:lpstr>Office テーマ</vt:lpstr>
      <vt:lpstr>アルコール依存症者の 専門医療機関受診までの一考察 ー飲酒に関わる経験の語りからー</vt:lpstr>
      <vt:lpstr>本研究の背景</vt:lpstr>
      <vt:lpstr>本研究の背景</vt:lpstr>
      <vt:lpstr>本研究の目的</vt:lpstr>
      <vt:lpstr>方法</vt:lpstr>
      <vt:lpstr>結果「初飲から、お酒に関わる経験」</vt:lpstr>
      <vt:lpstr>SCATによる分析結果</vt:lpstr>
      <vt:lpstr>A氏のアルコールによる影響と受診行動</vt:lpstr>
      <vt:lpstr>A氏の受診決断と受診行動</vt:lpstr>
      <vt:lpstr>PowerPoint プレゼンテーション</vt:lpstr>
      <vt:lpstr>A氏の受診行動に関わる考察</vt:lpstr>
      <vt:lpstr>最後に‥</vt:lpstr>
      <vt:lpstr>参考文献・先行研究</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kawashima sayo</dc:creator>
  <cp:lastModifiedBy>orcare</cp:lastModifiedBy>
  <cp:revision>83</cp:revision>
  <cp:lastPrinted>2022-10-11T08:17:47Z</cp:lastPrinted>
  <dcterms:created xsi:type="dcterms:W3CDTF">2022-09-21T09:42:21Z</dcterms:created>
  <dcterms:modified xsi:type="dcterms:W3CDTF">2022-10-14T07:45:55Z</dcterms:modified>
</cp:coreProperties>
</file>