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72" r:id="rId4"/>
    <p:sldId id="259" r:id="rId5"/>
    <p:sldId id="273" r:id="rId6"/>
    <p:sldId id="274" r:id="rId7"/>
    <p:sldId id="275" r:id="rId8"/>
    <p:sldId id="276" r:id="rId9"/>
    <p:sldId id="271" r:id="rId10"/>
    <p:sldId id="278" r:id="rId11"/>
    <p:sldId id="279" r:id="rId12"/>
    <p:sldId id="280" r:id="rId13"/>
    <p:sldId id="281" r:id="rId14"/>
    <p:sldId id="282" r:id="rId15"/>
    <p:sldId id="260" r:id="rId16"/>
  </p:sldIdLst>
  <p:sldSz cx="9144000" cy="6858000" type="screen4x3"/>
  <p:notesSz cx="10020300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715"/>
    <a:srgbClr val="3333FF"/>
    <a:srgbClr val="009999"/>
    <a:srgbClr val="9900CC"/>
    <a:srgbClr val="803395"/>
    <a:srgbClr val="660066"/>
    <a:srgbClr val="9900FF"/>
    <a:srgbClr val="6600CC"/>
    <a:srgbClr val="8000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917" autoAdjust="0"/>
  </p:normalViewPr>
  <p:slideViewPr>
    <p:cSldViewPr snapToGrid="0">
      <p:cViewPr varScale="1">
        <p:scale>
          <a:sx n="101" d="100"/>
          <a:sy n="101" d="100"/>
        </p:scale>
        <p:origin x="78" y="18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55F6AC4-144B-4743-B6FB-3765F9DBF371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861815D-C3EF-417C-BA84-414117C152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86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75851" y="1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D24E5A7-CBB2-4E91-86D3-AD7B1A616D48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59163" y="860425"/>
            <a:ext cx="3101975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02030" y="3314928"/>
            <a:ext cx="8016240" cy="271221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C9DBD2D-6205-4501-850E-EC8BF10F40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48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59163" y="860425"/>
            <a:ext cx="3101975" cy="2325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2D-6205-4501-850E-EC8BF10F401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309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59163" y="860425"/>
            <a:ext cx="3101975" cy="2325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2D-6205-4501-850E-EC8BF10F401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459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59163" y="860425"/>
            <a:ext cx="3101975" cy="2325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2D-6205-4501-850E-EC8BF10F401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2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59163" y="860425"/>
            <a:ext cx="3101975" cy="2325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2D-6205-4501-850E-EC8BF10F401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46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59163" y="860425"/>
            <a:ext cx="3101975" cy="2325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2D-6205-4501-850E-EC8BF10F401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34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59163" y="860425"/>
            <a:ext cx="3101975" cy="2325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2D-6205-4501-850E-EC8BF10F401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110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59163" y="860425"/>
            <a:ext cx="3101975" cy="2325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2D-6205-4501-850E-EC8BF10F401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29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59163" y="860425"/>
            <a:ext cx="3101975" cy="2325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2D-6205-4501-850E-EC8BF10F401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30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59163" y="860425"/>
            <a:ext cx="3101975" cy="2325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2D-6205-4501-850E-EC8BF10F401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248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59163" y="860425"/>
            <a:ext cx="3101975" cy="2325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2D-6205-4501-850E-EC8BF10F401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625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59163" y="860425"/>
            <a:ext cx="3101975" cy="23256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BD2D-6205-4501-850E-EC8BF10F401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46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31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02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414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160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56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41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732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31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9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96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733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529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94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25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486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60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3C870-4274-494B-A4A7-13A5A636181C}" type="datetimeFigureOut">
              <a:rPr kumimoji="1" lang="ja-JP" altLang="en-US" smtClean="0"/>
              <a:t>2022/10/3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CB6AD79-40E9-431F-929B-32CF7D5BB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02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94124" y="1862864"/>
            <a:ext cx="604016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00"/>
              </a:lnSpc>
            </a:pP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孤立している人は</a:t>
            </a:r>
            <a:endParaRPr lang="en-US" altLang="ja-JP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ts val="7100"/>
              </a:lnSpc>
            </a:pP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アルコール依存症に</a:t>
            </a:r>
            <a:endParaRPr lang="en-US" altLang="ja-JP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ts val="7100"/>
              </a:lnSpc>
            </a:pPr>
            <a:r>
              <a:rPr lang="ja-JP" alt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なりやすいのか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41110" y="4648242"/>
            <a:ext cx="31568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源田香穂　山本泰輔</a:t>
            </a:r>
          </a:p>
        </p:txBody>
      </p:sp>
    </p:spTree>
    <p:extLst>
      <p:ext uri="{BB962C8B-B14F-4D97-AF65-F5344CB8AC3E}">
        <p14:creationId xmlns:p14="http://schemas.microsoft.com/office/powerpoint/2010/main" val="42092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0E0BA0-B8E4-7D60-2ABD-38053760EB2A}"/>
              </a:ext>
            </a:extLst>
          </p:cNvPr>
          <p:cNvSpPr txBox="1"/>
          <p:nvPr/>
        </p:nvSpPr>
        <p:spPr>
          <a:xfrm>
            <a:off x="352687" y="1137110"/>
            <a:ext cx="3304914" cy="246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FF0000"/>
                </a:solidFill>
              </a:rPr>
              <a:t>離婚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FF0000"/>
                </a:solidFill>
              </a:rPr>
              <a:t>別居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rgbClr val="0070C0"/>
                </a:solidFill>
              </a:rPr>
              <a:t>未成年者と同居</a:t>
            </a:r>
            <a:endParaRPr kumimoji="1" lang="en-US" altLang="ja-JP" sz="2800" dirty="0">
              <a:solidFill>
                <a:srgbClr val="0070C0"/>
              </a:solidFill>
            </a:endParaRP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0070C0"/>
                </a:solidFill>
              </a:rPr>
              <a:t>家族の介護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>
              <a:lnSpc>
                <a:spcPts val="3700"/>
              </a:lnSpc>
            </a:pP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1EDC1D-78CB-F5E7-90FF-67F05D8F5784}"/>
              </a:ext>
            </a:extLst>
          </p:cNvPr>
          <p:cNvSpPr txBox="1"/>
          <p:nvPr/>
        </p:nvSpPr>
        <p:spPr>
          <a:xfrm>
            <a:off x="212202" y="174955"/>
            <a:ext cx="6365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◆考察◆　家庭内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50661" y="3317015"/>
            <a:ext cx="374086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子どもの模範になる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飲酒する時間がない</a:t>
            </a:r>
            <a:r>
              <a:rPr kumimoji="1" lang="ja-JP" altLang="en-US" sz="2400" dirty="0"/>
              <a:t>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670" y="3317015"/>
            <a:ext cx="428113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寂しさを飲酒で埋める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飲酒が原因で離婚する</a:t>
            </a:r>
            <a:endParaRPr kumimoji="1" lang="ja-JP" altLang="en-US" sz="2400" dirty="0"/>
          </a:p>
        </p:txBody>
      </p:sp>
      <p:sp>
        <p:nvSpPr>
          <p:cNvPr id="8" name="下矢印 7"/>
          <p:cNvSpPr/>
          <p:nvPr/>
        </p:nvSpPr>
        <p:spPr>
          <a:xfrm>
            <a:off x="2225953" y="4178583"/>
            <a:ext cx="326572" cy="516380"/>
          </a:xfrm>
          <a:prstGeom prst="downArrow">
            <a:avLst>
              <a:gd name="adj1" fmla="val 36666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71258" y="1697806"/>
            <a:ext cx="48441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家庭内で孤立する</a:t>
            </a:r>
            <a:r>
              <a:rPr lang="ja-JP" altLang="en-US" sz="2800" dirty="0"/>
              <a:t>人</a:t>
            </a:r>
            <a:r>
              <a:rPr kumimoji="1" lang="ja-JP" altLang="en-US" sz="2800" dirty="0"/>
              <a:t>は</a:t>
            </a:r>
            <a:endParaRPr kumimoji="1" lang="en-US" altLang="ja-JP" sz="2800" dirty="0"/>
          </a:p>
          <a:p>
            <a:r>
              <a:rPr lang="ja-JP" altLang="en-US" sz="2800" dirty="0"/>
              <a:t>飲酒リスクが高い</a:t>
            </a:r>
            <a:endParaRPr lang="en-US" altLang="ja-JP" sz="2800" dirty="0"/>
          </a:p>
          <a:p>
            <a:r>
              <a:rPr kumimoji="1" lang="ja-JP" altLang="en-US" sz="2000" dirty="0"/>
              <a:t>（</a:t>
            </a:r>
            <a:r>
              <a:rPr lang="ja-JP" altLang="en-US" sz="2000" dirty="0">
                <a:solidFill>
                  <a:srgbClr val="FF0000"/>
                </a:solidFill>
              </a:rPr>
              <a:t>赤字</a:t>
            </a:r>
            <a:r>
              <a:rPr lang="ja-JP" altLang="en-US" sz="2000" dirty="0"/>
              <a:t>はリスク高</a:t>
            </a:r>
            <a:r>
              <a:rPr kumimoji="1" lang="ja-JP" altLang="en-US" sz="2000" dirty="0"/>
              <a:t>、</a:t>
            </a:r>
            <a:r>
              <a:rPr kumimoji="1" lang="ja-JP" altLang="en-US" sz="2000" dirty="0">
                <a:solidFill>
                  <a:srgbClr val="0070C0"/>
                </a:solidFill>
              </a:rPr>
              <a:t>青字</a:t>
            </a:r>
            <a:r>
              <a:rPr kumimoji="1" lang="ja-JP" altLang="en-US" sz="2000" dirty="0"/>
              <a:t>はリスク低）</a:t>
            </a:r>
          </a:p>
        </p:txBody>
      </p:sp>
      <p:sp>
        <p:nvSpPr>
          <p:cNvPr id="10" name="右中かっこ 9"/>
          <p:cNvSpPr/>
          <p:nvPr/>
        </p:nvSpPr>
        <p:spPr>
          <a:xfrm>
            <a:off x="3516086" y="1006483"/>
            <a:ext cx="468085" cy="20524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8670" y="4725534"/>
            <a:ext cx="8142855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対策の</a:t>
            </a:r>
            <a:r>
              <a:rPr kumimoji="1" lang="ja-JP" altLang="en-US" sz="2400" dirty="0" smtClean="0"/>
              <a:t>提案</a:t>
            </a:r>
            <a:endParaRPr kumimoji="1" lang="en-US" altLang="ja-JP" sz="2400" dirty="0" smtClean="0"/>
          </a:p>
          <a:p>
            <a:pPr marL="263525" indent="-263525"/>
            <a:r>
              <a:rPr kumimoji="1" lang="ja-JP" altLang="en-US" sz="2400" dirty="0" smtClean="0"/>
              <a:t>・離婚</a:t>
            </a:r>
            <a:r>
              <a:rPr kumimoji="1" lang="ja-JP" altLang="en-US" sz="2400" dirty="0"/>
              <a:t>や別居の前後で市など</a:t>
            </a:r>
            <a:r>
              <a:rPr kumimoji="1" lang="ja-JP" altLang="en-US" sz="2400" dirty="0" smtClean="0"/>
              <a:t>から飲酒</a:t>
            </a:r>
            <a:r>
              <a:rPr kumimoji="1" lang="ja-JP" altLang="en-US" sz="2400" dirty="0"/>
              <a:t>について相談</a:t>
            </a:r>
            <a:r>
              <a:rPr kumimoji="1" lang="ja-JP" altLang="en-US" sz="2400" dirty="0" smtClean="0"/>
              <a:t>できる</a:t>
            </a:r>
            <a:r>
              <a:rPr kumimoji="1" lang="ja-JP" altLang="en-US" sz="2400" dirty="0" smtClean="0"/>
              <a:t>　　</a:t>
            </a:r>
            <a:r>
              <a:rPr kumimoji="1" lang="ja-JP" altLang="en-US" sz="2400" dirty="0" smtClean="0"/>
              <a:t>窓口</a:t>
            </a:r>
            <a:r>
              <a:rPr kumimoji="1" lang="ja-JP" altLang="en-US" sz="2400" dirty="0"/>
              <a:t>を紹介</a:t>
            </a:r>
            <a:r>
              <a:rPr kumimoji="1" lang="ja-JP" altLang="en-US" sz="2400" dirty="0" smtClean="0"/>
              <a:t>する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・飲酒者の家族への支援強化</a:t>
            </a:r>
            <a:endParaRPr lang="en-US" altLang="ja-JP" sz="2400" dirty="0"/>
          </a:p>
          <a:p>
            <a:pPr marL="263525" indent="-80963"/>
            <a:r>
              <a:rPr lang="ja-JP" altLang="en-US" sz="2000" dirty="0" smtClean="0"/>
              <a:t>（家族会の案内、治療機関の紹介など）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　　</a:t>
            </a:r>
            <a:r>
              <a:rPr kumimoji="1" lang="ja-JP" altLang="en-US" sz="24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61855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0E0BA0-B8E4-7D60-2ABD-38053760EB2A}"/>
              </a:ext>
            </a:extLst>
          </p:cNvPr>
          <p:cNvSpPr txBox="1"/>
          <p:nvPr/>
        </p:nvSpPr>
        <p:spPr>
          <a:xfrm>
            <a:off x="379362" y="1273490"/>
            <a:ext cx="3221819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rgbClr val="FF0000"/>
                </a:solidFill>
              </a:rPr>
              <a:t>女性の社会進出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FF0000"/>
                </a:solidFill>
              </a:rPr>
              <a:t>高所得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FF0000"/>
                </a:solidFill>
              </a:rPr>
              <a:t>高学歴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>
              <a:lnSpc>
                <a:spcPts val="3700"/>
              </a:lnSpc>
            </a:pPr>
            <a:endParaRPr kumimoji="1" lang="ja-JP" altLang="en-US" sz="2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1EDC1D-78CB-F5E7-90FF-67F05D8F5784}"/>
              </a:ext>
            </a:extLst>
          </p:cNvPr>
          <p:cNvSpPr txBox="1"/>
          <p:nvPr/>
        </p:nvSpPr>
        <p:spPr>
          <a:xfrm>
            <a:off x="212204" y="257044"/>
            <a:ext cx="6365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◆考察◆　家庭外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9362" y="3301105"/>
            <a:ext cx="57046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・飲み会や飲酒を伴う人づきあいが多い</a:t>
            </a:r>
            <a:endParaRPr kumimoji="1" lang="en-US" altLang="ja-JP" sz="2400" dirty="0"/>
          </a:p>
          <a:p>
            <a:r>
              <a:rPr lang="ja-JP" altLang="en-US" sz="2400" dirty="0"/>
              <a:t>・飲酒に使えるお金が多い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3123" y="4858402"/>
            <a:ext cx="771305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対策の提案：</a:t>
            </a:r>
            <a:r>
              <a:rPr lang="ja-JP" altLang="en-US" sz="2400" dirty="0"/>
              <a:t>学校</a:t>
            </a:r>
            <a:r>
              <a:rPr kumimoji="1" lang="ja-JP" altLang="en-US" sz="2400" dirty="0"/>
              <a:t>の授業や</a:t>
            </a:r>
            <a:r>
              <a:rPr lang="ja-JP" altLang="en-US" sz="2400" dirty="0"/>
              <a:t>会社の研修</a:t>
            </a:r>
            <a:r>
              <a:rPr kumimoji="1" lang="ja-JP" altLang="en-US" sz="2400" dirty="0"/>
              <a:t>で</a:t>
            </a:r>
            <a:r>
              <a:rPr kumimoji="1" lang="en-US" altLang="ja-JP" sz="2400" dirty="0"/>
              <a:t/>
            </a:r>
            <a:br>
              <a:rPr kumimoji="1" lang="en-US" altLang="ja-JP" sz="2400" dirty="0"/>
            </a:br>
            <a:r>
              <a:rPr kumimoji="1" lang="ja-JP" altLang="en-US" sz="2400" dirty="0"/>
              <a:t>　　　　　　飲酒の危険に関する教育を充実させる</a:t>
            </a:r>
          </a:p>
        </p:txBody>
      </p:sp>
      <p:sp>
        <p:nvSpPr>
          <p:cNvPr id="8" name="下矢印 7"/>
          <p:cNvSpPr/>
          <p:nvPr/>
        </p:nvSpPr>
        <p:spPr>
          <a:xfrm>
            <a:off x="3012639" y="4230422"/>
            <a:ext cx="326572" cy="516380"/>
          </a:xfrm>
          <a:prstGeom prst="downArrow">
            <a:avLst>
              <a:gd name="adj1" fmla="val 36666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中かっこ 13"/>
          <p:cNvSpPr/>
          <p:nvPr/>
        </p:nvSpPr>
        <p:spPr>
          <a:xfrm>
            <a:off x="3521528" y="1273491"/>
            <a:ext cx="468085" cy="163299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71258" y="1697806"/>
            <a:ext cx="4442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社会適応の良い人は</a:t>
            </a:r>
            <a:endParaRPr kumimoji="1" lang="en-US" altLang="ja-JP" sz="2800" dirty="0"/>
          </a:p>
          <a:p>
            <a:r>
              <a:rPr lang="ja-JP" altLang="en-US" sz="2800" dirty="0"/>
              <a:t>飲酒リスクが高い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86352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0E0BA0-B8E4-7D60-2ABD-38053760EB2A}"/>
              </a:ext>
            </a:extLst>
          </p:cNvPr>
          <p:cNvSpPr txBox="1"/>
          <p:nvPr/>
        </p:nvSpPr>
        <p:spPr>
          <a:xfrm>
            <a:off x="256164" y="1366707"/>
            <a:ext cx="2955122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rgbClr val="FF0000"/>
                </a:solidFill>
              </a:rPr>
              <a:t>居住地域</a:t>
            </a:r>
            <a:r>
              <a:rPr kumimoji="1" lang="ja-JP" altLang="en-US" sz="2800" dirty="0">
                <a:solidFill>
                  <a:srgbClr val="FF0000"/>
                </a:solidFill>
              </a:rPr>
              <a:t>の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>
              <a:lnSpc>
                <a:spcPts val="3700"/>
              </a:lnSpc>
            </a:pPr>
            <a:r>
              <a:rPr lang="ja-JP" altLang="en-US" sz="2800" dirty="0">
                <a:solidFill>
                  <a:srgbClr val="FF0000"/>
                </a:solidFill>
              </a:rPr>
              <a:t>　</a:t>
            </a:r>
            <a:r>
              <a:rPr kumimoji="1" lang="ja-JP" altLang="en-US" sz="2800" dirty="0">
                <a:solidFill>
                  <a:srgbClr val="FF0000"/>
                </a:solidFill>
              </a:rPr>
              <a:t>失業率が高い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 marL="446088" indent="-446088">
              <a:lnSpc>
                <a:spcPts val="3700"/>
              </a:lnSpc>
            </a:pPr>
            <a:r>
              <a:rPr lang="ja-JP" altLang="en-US" sz="2800" dirty="0"/>
              <a:t>　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1EDC1D-78CB-F5E7-90FF-67F05D8F5784}"/>
              </a:ext>
            </a:extLst>
          </p:cNvPr>
          <p:cNvSpPr txBox="1"/>
          <p:nvPr/>
        </p:nvSpPr>
        <p:spPr>
          <a:xfrm>
            <a:off x="212204" y="257044"/>
            <a:ext cx="6365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◆考察◆　地域社会</a:t>
            </a:r>
          </a:p>
        </p:txBody>
      </p:sp>
      <p:sp>
        <p:nvSpPr>
          <p:cNvPr id="5" name="右中かっこ 4"/>
          <p:cNvSpPr/>
          <p:nvPr/>
        </p:nvSpPr>
        <p:spPr>
          <a:xfrm>
            <a:off x="3054811" y="1366707"/>
            <a:ext cx="342901" cy="139337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79371" y="1377608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/>
            <a:r>
              <a:rPr lang="ja-JP" altLang="en-US" sz="2800" dirty="0"/>
              <a:t>コミュニティ機能が</a:t>
            </a:r>
            <a:endParaRPr lang="en-US" altLang="ja-JP" sz="2800" dirty="0"/>
          </a:p>
          <a:p>
            <a:pPr marL="446088" indent="-446088"/>
            <a:r>
              <a:rPr lang="ja-JP" altLang="en-US" sz="2800" dirty="0"/>
              <a:t>弱いことは</a:t>
            </a:r>
            <a:endParaRPr lang="en-US" altLang="ja-JP" sz="2800" dirty="0"/>
          </a:p>
          <a:p>
            <a:pPr marL="446088" indent="-446088"/>
            <a:r>
              <a:rPr lang="ja-JP" altLang="en-US" sz="2800" dirty="0"/>
              <a:t>飲酒リスクとなる</a:t>
            </a:r>
            <a:endParaRPr lang="en-US" altLang="ja-JP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6164" y="3289215"/>
            <a:ext cx="731302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・雇用機会が限られており、公共サービスや</a:t>
            </a:r>
            <a:r>
              <a:rPr lang="ja-JP" altLang="en-US" sz="2400" dirty="0" smtClean="0"/>
              <a:t>交通機　関</a:t>
            </a:r>
            <a:r>
              <a:rPr lang="ja-JP" altLang="en-US" sz="2400" dirty="0"/>
              <a:t>でのアクセスが制限される→仕事も趣味も満足に行えず飲酒で補おうとする</a:t>
            </a:r>
            <a:endParaRPr lang="en-US" altLang="ja-JP" sz="2400" dirty="0"/>
          </a:p>
        </p:txBody>
      </p:sp>
      <p:sp>
        <p:nvSpPr>
          <p:cNvPr id="7" name="下矢印 6"/>
          <p:cNvSpPr/>
          <p:nvPr/>
        </p:nvSpPr>
        <p:spPr>
          <a:xfrm>
            <a:off x="3397451" y="4620559"/>
            <a:ext cx="326572" cy="516380"/>
          </a:xfrm>
          <a:prstGeom prst="downArrow">
            <a:avLst>
              <a:gd name="adj1" fmla="val 36666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6164" y="5267955"/>
            <a:ext cx="731302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対策の提案</a:t>
            </a:r>
            <a:r>
              <a:rPr kumimoji="1" lang="ja-JP" altLang="en-US" sz="2400" dirty="0" smtClean="0"/>
              <a:t>：インターネット断酒会</a:t>
            </a:r>
            <a:r>
              <a:rPr lang="ja-JP" altLang="en-US" sz="2400" dirty="0" smtClean="0"/>
              <a:t>を強化する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335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0E0BA0-B8E4-7D60-2ABD-38053760EB2A}"/>
              </a:ext>
            </a:extLst>
          </p:cNvPr>
          <p:cNvSpPr txBox="1"/>
          <p:nvPr/>
        </p:nvSpPr>
        <p:spPr>
          <a:xfrm>
            <a:off x="403123" y="1049507"/>
            <a:ext cx="8023122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/>
              <a:t>・日本の研究は</a:t>
            </a:r>
            <a:r>
              <a:rPr lang="en-US" altLang="ja-JP" sz="2800" dirty="0"/>
              <a:t>2001</a:t>
            </a:r>
            <a:r>
              <a:rPr lang="ja-JP" altLang="en-US" sz="2800" dirty="0"/>
              <a:t>年に行われたもの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　現在</a:t>
            </a:r>
            <a:r>
              <a:rPr lang="en-US" altLang="ja-JP" sz="2800" dirty="0"/>
              <a:t>20</a:t>
            </a:r>
            <a:r>
              <a:rPr lang="ja-JP" altLang="en-US" sz="2800" dirty="0"/>
              <a:t>年以上経過しているため情勢が異なる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・イギリスの研究は</a:t>
            </a:r>
            <a:r>
              <a:rPr kumimoji="1" lang="en-US" altLang="ja-JP" sz="2800" dirty="0"/>
              <a:t>50</a:t>
            </a:r>
            <a:r>
              <a:rPr kumimoji="1" lang="ja-JP" altLang="en-US" sz="2800" dirty="0"/>
              <a:t>歳以上が対象であり</a:t>
            </a:r>
            <a:endParaRPr kumimoji="1" lang="en-US" altLang="ja-JP" sz="2800" dirty="0"/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　範囲が狭い</a:t>
            </a:r>
            <a:endParaRPr kumimoji="1" lang="en-US" altLang="ja-JP" sz="2800" dirty="0"/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・アルコール依存症ではなく過度の飲酒</a:t>
            </a:r>
            <a:r>
              <a:rPr lang="ja-JP" altLang="en-US" sz="2800" dirty="0"/>
              <a:t>を対象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→過度の飲酒はアルコール依存症のリスクであるため、間接的にアルコール依存症と孤立の関係を検討できた</a:t>
            </a:r>
            <a:endParaRPr kumimoji="1" lang="en-US" altLang="ja-JP" sz="28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1EDC1D-78CB-F5E7-90FF-67F05D8F5784}"/>
              </a:ext>
            </a:extLst>
          </p:cNvPr>
          <p:cNvSpPr txBox="1"/>
          <p:nvPr/>
        </p:nvSpPr>
        <p:spPr>
          <a:xfrm>
            <a:off x="212204" y="257044"/>
            <a:ext cx="6365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◆限界◆</a:t>
            </a:r>
          </a:p>
        </p:txBody>
      </p:sp>
    </p:spTree>
    <p:extLst>
      <p:ext uri="{BB962C8B-B14F-4D97-AF65-F5344CB8AC3E}">
        <p14:creationId xmlns:p14="http://schemas.microsoft.com/office/powerpoint/2010/main" val="1092933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0E0BA0-B8E4-7D60-2ABD-38053760EB2A}"/>
              </a:ext>
            </a:extLst>
          </p:cNvPr>
          <p:cNvSpPr txBox="1"/>
          <p:nvPr/>
        </p:nvSpPr>
        <p:spPr>
          <a:xfrm>
            <a:off x="469838" y="1038348"/>
            <a:ext cx="8957187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kumimoji="1" lang="ja-JP" altLang="en-US" sz="2800" dirty="0"/>
              <a:t>孤立</a:t>
            </a:r>
            <a:r>
              <a:rPr lang="ja-JP" altLang="en-US" sz="2800" dirty="0"/>
              <a:t>と</a:t>
            </a:r>
            <a:r>
              <a:rPr kumimoji="1" lang="ja-JP" altLang="en-US" sz="2800" dirty="0"/>
              <a:t>アルコール依存症の関連が認められた</a:t>
            </a:r>
            <a:endParaRPr lang="en-US" altLang="ja-JP" sz="2800" dirty="0"/>
          </a:p>
          <a:p>
            <a:pPr>
              <a:lnSpc>
                <a:spcPts val="3500"/>
              </a:lnSpc>
            </a:pPr>
            <a:endParaRPr lang="en-US" altLang="ja-JP" sz="2800" dirty="0"/>
          </a:p>
          <a:p>
            <a:pPr>
              <a:lnSpc>
                <a:spcPts val="3500"/>
              </a:lnSpc>
            </a:pPr>
            <a:r>
              <a:rPr lang="ja-JP" altLang="en-US" sz="2800" dirty="0"/>
              <a:t>家庭内での孤立、地域社会での孤立は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ja-JP" altLang="en-US" sz="2800" dirty="0"/>
              <a:t>アルコール依存症になりやすくなる可能性</a:t>
            </a:r>
            <a:endParaRPr lang="en-US" altLang="ja-JP" sz="2800" dirty="0"/>
          </a:p>
          <a:p>
            <a:pPr>
              <a:lnSpc>
                <a:spcPts val="3500"/>
              </a:lnSpc>
            </a:pPr>
            <a:r>
              <a:rPr kumimoji="1" lang="ja-JP" altLang="en-US" sz="2800" dirty="0"/>
              <a:t>一方で、職業面での社会適応の良さは</a:t>
            </a:r>
            <a:endParaRPr lang="en-US" altLang="ja-JP" sz="2800" dirty="0"/>
          </a:p>
          <a:p>
            <a:pPr>
              <a:lnSpc>
                <a:spcPts val="3500"/>
              </a:lnSpc>
            </a:pPr>
            <a:r>
              <a:rPr kumimoji="1" lang="ja-JP" altLang="en-US" sz="2800" dirty="0"/>
              <a:t>必ずしもアルコール依存症を防がない可能性</a:t>
            </a:r>
            <a:endParaRPr kumimoji="1" lang="en-US" altLang="ja-JP" sz="2800" dirty="0"/>
          </a:p>
          <a:p>
            <a:pPr>
              <a:lnSpc>
                <a:spcPct val="150000"/>
              </a:lnSpc>
            </a:pPr>
            <a:endParaRPr kumimoji="1" lang="en-US" altLang="ja-JP" sz="2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1EDC1D-78CB-F5E7-90FF-67F05D8F5784}"/>
              </a:ext>
            </a:extLst>
          </p:cNvPr>
          <p:cNvSpPr txBox="1"/>
          <p:nvPr/>
        </p:nvSpPr>
        <p:spPr>
          <a:xfrm>
            <a:off x="212204" y="257044"/>
            <a:ext cx="6365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◆まとめ◆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9838" y="4406380"/>
            <a:ext cx="6675120" cy="20415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54013" indent="-354013">
              <a:lnSpc>
                <a:spcPts val="3800"/>
              </a:lnSpc>
              <a:tabLst>
                <a:tab pos="354013" algn="l"/>
              </a:tabLst>
            </a:pPr>
            <a:r>
              <a:rPr kumimoji="1" lang="ja-JP" altLang="en-US" sz="2800" dirty="0"/>
              <a:t>退院後地域社会から孤立することでの</a:t>
            </a:r>
            <a:endParaRPr kumimoji="1" lang="en-US" altLang="ja-JP" sz="2800" dirty="0"/>
          </a:p>
          <a:p>
            <a:pPr marL="354013" indent="-354013">
              <a:lnSpc>
                <a:spcPts val="3800"/>
              </a:lnSpc>
              <a:tabLst>
                <a:tab pos="354013" algn="l"/>
              </a:tabLst>
            </a:pPr>
            <a:r>
              <a:rPr kumimoji="1" lang="ja-JP" altLang="en-US" sz="2800" dirty="0"/>
              <a:t>再飲酒や再入院を予防するために</a:t>
            </a:r>
            <a:r>
              <a:rPr lang="ja-JP" altLang="en-US" sz="2800" dirty="0"/>
              <a:t>、</a:t>
            </a:r>
            <a:endParaRPr lang="en-US" altLang="ja-JP" sz="2800" dirty="0"/>
          </a:p>
          <a:p>
            <a:pPr marL="354013" indent="-354013">
              <a:lnSpc>
                <a:spcPts val="3800"/>
              </a:lnSpc>
              <a:tabLst>
                <a:tab pos="354013" algn="l"/>
              </a:tabLst>
            </a:pPr>
            <a:r>
              <a:rPr kumimoji="1" lang="ja-JP" altLang="en-US" sz="2800" dirty="0"/>
              <a:t>本人の希望を聞きながらデイケアなどと</a:t>
            </a:r>
            <a:endParaRPr kumimoji="1" lang="en-US" altLang="ja-JP" sz="2800" dirty="0"/>
          </a:p>
          <a:p>
            <a:pPr marL="354013" indent="-354013">
              <a:lnSpc>
                <a:spcPts val="3800"/>
              </a:lnSpc>
              <a:tabLst>
                <a:tab pos="354013" algn="l"/>
              </a:tabLst>
            </a:pPr>
            <a:r>
              <a:rPr kumimoji="1" lang="ja-JP" altLang="en-US" sz="2800" dirty="0"/>
              <a:t>連携し</a:t>
            </a:r>
            <a:r>
              <a:rPr lang="ja-JP" altLang="en-US" sz="2800" dirty="0"/>
              <a:t>て退院</a:t>
            </a:r>
            <a:r>
              <a:rPr kumimoji="1" lang="ja-JP" altLang="en-US" sz="2800" dirty="0"/>
              <a:t>準備を</a:t>
            </a:r>
            <a:r>
              <a:rPr lang="ja-JP" altLang="en-US" sz="2800" dirty="0"/>
              <a:t>進める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9838" y="3951136"/>
            <a:ext cx="2596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accent4">
                    <a:lumMod val="50000"/>
                  </a:schemeClr>
                </a:solidFill>
              </a:rPr>
              <a:t>看護師の役割↓</a:t>
            </a:r>
          </a:p>
        </p:txBody>
      </p:sp>
    </p:spTree>
    <p:extLst>
      <p:ext uri="{BB962C8B-B14F-4D97-AF65-F5344CB8AC3E}">
        <p14:creationId xmlns:p14="http://schemas.microsoft.com/office/powerpoint/2010/main" val="206530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1EDC1D-78CB-F5E7-90FF-67F05D8F5784}"/>
              </a:ext>
            </a:extLst>
          </p:cNvPr>
          <p:cNvSpPr txBox="1"/>
          <p:nvPr/>
        </p:nvSpPr>
        <p:spPr>
          <a:xfrm>
            <a:off x="212203" y="296374"/>
            <a:ext cx="6365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◆参考文献◆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53143" y="1348884"/>
            <a:ext cx="7315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/>
              <a:t>1</a:t>
            </a:r>
            <a:r>
              <a:rPr lang="ja-JP" altLang="en-US" sz="2000" dirty="0"/>
              <a:t>，</a:t>
            </a:r>
            <a:r>
              <a:rPr lang="ja-JP" altLang="ja-JP" sz="2000" dirty="0"/>
              <a:t>樋口進</a:t>
            </a:r>
            <a:r>
              <a:rPr lang="en-US" altLang="ja-JP" sz="2000" dirty="0"/>
              <a:t>,</a:t>
            </a:r>
            <a:r>
              <a:rPr lang="ja-JP" altLang="ja-JP" sz="2000" dirty="0"/>
              <a:t>廣尚典：「はたらく」を支える！職場×依存症・アディクション</a:t>
            </a:r>
            <a:r>
              <a:rPr lang="en-US" altLang="ja-JP" sz="2000" dirty="0"/>
              <a:t>,</a:t>
            </a:r>
            <a:r>
              <a:rPr lang="ja-JP" altLang="ja-JP" sz="2000" dirty="0"/>
              <a:t>南山堂</a:t>
            </a:r>
            <a:r>
              <a:rPr lang="en-US" altLang="ja-JP" sz="2000" dirty="0"/>
              <a:t>,2019</a:t>
            </a:r>
          </a:p>
          <a:p>
            <a:pPr lvl="0"/>
            <a:endParaRPr lang="ja-JP" altLang="ja-JP" sz="2000" dirty="0"/>
          </a:p>
          <a:p>
            <a:pPr lvl="0"/>
            <a:r>
              <a:rPr lang="en-US" altLang="ja-JP" sz="2000" dirty="0"/>
              <a:t>2</a:t>
            </a:r>
            <a:r>
              <a:rPr lang="ja-JP" altLang="en-US" sz="2000" dirty="0"/>
              <a:t>，</a:t>
            </a:r>
            <a:r>
              <a:rPr lang="en-US" altLang="ja-JP" sz="2000" dirty="0" err="1"/>
              <a:t>Y.Fukuda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K.Nakamura</a:t>
            </a:r>
            <a:r>
              <a:rPr lang="en-US" altLang="ja-JP" sz="2000" dirty="0"/>
              <a:t> and </a:t>
            </a:r>
            <a:r>
              <a:rPr lang="en-US" altLang="ja-JP" sz="2000" dirty="0" err="1"/>
              <a:t>T.Takano</a:t>
            </a:r>
            <a:r>
              <a:rPr lang="en-US" altLang="ja-JP" sz="2000" dirty="0"/>
              <a:t> , BMC Public Health Accumulation of health risk </a:t>
            </a:r>
            <a:r>
              <a:rPr lang="en-US" altLang="ja-JP" sz="2000" dirty="0" err="1"/>
              <a:t>behaviours</a:t>
            </a:r>
            <a:r>
              <a:rPr lang="en-US" altLang="ja-JP" sz="2000" dirty="0"/>
              <a:t> is associated with lower socioeconomic status and women's urban residence: a multilevel analysis in Japan,2005</a:t>
            </a:r>
          </a:p>
          <a:p>
            <a:pPr lvl="0"/>
            <a:endParaRPr lang="en-US" altLang="ja-JP" sz="2000" dirty="0"/>
          </a:p>
          <a:p>
            <a:pPr lvl="0"/>
            <a:r>
              <a:rPr lang="en-US" altLang="ja-JP" sz="2000" dirty="0"/>
              <a:t>3</a:t>
            </a:r>
            <a:r>
              <a:rPr lang="ja-JP" altLang="en-US" sz="2000" dirty="0"/>
              <a:t>，</a:t>
            </a:r>
            <a:r>
              <a:rPr lang="en-US" altLang="ja-JP" sz="2000" dirty="0"/>
              <a:t>José </a:t>
            </a:r>
            <a:r>
              <a:rPr lang="en-US" altLang="ja-JP" sz="2000" dirty="0" err="1"/>
              <a:t>Iparraguirre,Socioeconomic</a:t>
            </a:r>
            <a:r>
              <a:rPr lang="en-US" altLang="ja-JP" sz="2000" dirty="0"/>
              <a:t> determinants of risk of harmful alcohol drinking among people aged 50 or over in England,2015</a:t>
            </a:r>
            <a:endParaRPr lang="ja-JP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32795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メモ 15"/>
          <p:cNvSpPr/>
          <p:nvPr/>
        </p:nvSpPr>
        <p:spPr>
          <a:xfrm>
            <a:off x="722641" y="3910689"/>
            <a:ext cx="2540000" cy="575791"/>
          </a:xfrm>
          <a:prstGeom prst="foldedCorner">
            <a:avLst/>
          </a:prstGeom>
          <a:solidFill>
            <a:schemeClr val="accent4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300"/>
              </a:lnSpc>
            </a:pPr>
            <a:r>
              <a:rPr lang="en-US" altLang="ja-JP" sz="2800" dirty="0">
                <a:solidFill>
                  <a:schemeClr val="tx1"/>
                </a:solidFill>
              </a:rPr>
              <a:t>etc…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7338" y="1231007"/>
            <a:ext cx="377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4">
                    <a:lumMod val="50000"/>
                  </a:schemeClr>
                </a:solidFill>
              </a:rPr>
              <a:t>患者の情報収集</a:t>
            </a:r>
          </a:p>
        </p:txBody>
      </p:sp>
      <p:sp>
        <p:nvSpPr>
          <p:cNvPr id="14" name="メモ 13"/>
          <p:cNvSpPr/>
          <p:nvPr/>
        </p:nvSpPr>
        <p:spPr>
          <a:xfrm>
            <a:off x="722641" y="2997608"/>
            <a:ext cx="2540000" cy="599223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200"/>
              </a:lnSpc>
            </a:pPr>
            <a:r>
              <a:rPr lang="ja-JP" altLang="en-US" sz="3200" dirty="0">
                <a:solidFill>
                  <a:schemeClr val="tx1"/>
                </a:solidFill>
              </a:rPr>
              <a:t>離　婚</a:t>
            </a:r>
          </a:p>
        </p:txBody>
      </p:sp>
      <p:sp>
        <p:nvSpPr>
          <p:cNvPr id="15" name="メモ 14"/>
          <p:cNvSpPr/>
          <p:nvPr/>
        </p:nvSpPr>
        <p:spPr>
          <a:xfrm>
            <a:off x="722641" y="2030116"/>
            <a:ext cx="2540000" cy="59770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700"/>
              </a:lnSpc>
            </a:pPr>
            <a:r>
              <a:rPr lang="ja-JP" altLang="en-US" sz="3200" dirty="0">
                <a:solidFill>
                  <a:schemeClr val="tx1"/>
                </a:solidFill>
              </a:rPr>
              <a:t>退　職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59253" y="2027025"/>
            <a:ext cx="673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新型コロナウイルス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695862" y="1231007"/>
            <a:ext cx="3132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chemeClr val="accent4">
                    <a:lumMod val="50000"/>
                  </a:schemeClr>
                </a:solidFill>
              </a:rPr>
              <a:t>WHO</a:t>
            </a:r>
            <a:r>
              <a:rPr lang="ja-JP" altLang="en-US" sz="3200" dirty="0">
                <a:solidFill>
                  <a:schemeClr val="accent4">
                    <a:lumMod val="50000"/>
                  </a:schemeClr>
                </a:solidFill>
              </a:rPr>
              <a:t>の注意喚起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373420" y="294112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外出自粛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552683" y="390619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/>
              <a:t>自宅での大量飲酒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rot="5400000">
            <a:off x="6148379" y="2319413"/>
            <a:ext cx="27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4">
                    <a:lumMod val="50000"/>
                  </a:schemeClr>
                </a:solidFill>
              </a:rPr>
              <a:t>⇒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 rot="5400000">
            <a:off x="6148379" y="3304443"/>
            <a:ext cx="276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accent4">
                    <a:lumMod val="50000"/>
                  </a:schemeClr>
                </a:solidFill>
              </a:rPr>
              <a:t>⇒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60166" y="5106180"/>
            <a:ext cx="930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「</a:t>
            </a:r>
            <a:r>
              <a:rPr lang="ja-JP" altLang="en-US" sz="3600" dirty="0">
                <a:solidFill>
                  <a:srgbClr val="FF0000"/>
                </a:solidFill>
              </a:rPr>
              <a:t>孤立</a:t>
            </a:r>
            <a:r>
              <a:rPr lang="ja-JP" altLang="en-US" sz="3600" dirty="0"/>
              <a:t>」と「</a:t>
            </a:r>
            <a:r>
              <a:rPr lang="ja-JP" altLang="en-US" sz="3600" dirty="0">
                <a:solidFill>
                  <a:srgbClr val="FF0000"/>
                </a:solidFill>
              </a:rPr>
              <a:t>飲酒</a:t>
            </a:r>
            <a:r>
              <a:rPr lang="ja-JP" altLang="en-US" sz="3600" dirty="0"/>
              <a:t>」は関連？</a:t>
            </a:r>
            <a:endParaRPr lang="en-US" altLang="ja-JP" sz="3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793B3D-0DB5-8C09-C7CB-D2C67B4A4A63}"/>
              </a:ext>
            </a:extLst>
          </p:cNvPr>
          <p:cNvSpPr txBox="1"/>
          <p:nvPr/>
        </p:nvSpPr>
        <p:spPr>
          <a:xfrm>
            <a:off x="212204" y="257044"/>
            <a:ext cx="3415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◆はじめに◆</a:t>
            </a:r>
          </a:p>
        </p:txBody>
      </p:sp>
    </p:spTree>
    <p:extLst>
      <p:ext uri="{BB962C8B-B14F-4D97-AF65-F5344CB8AC3E}">
        <p14:creationId xmlns:p14="http://schemas.microsoft.com/office/powerpoint/2010/main" val="106542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BE11747-561A-2087-7585-C288A1CE5C3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9EF424-23B9-F535-DB3F-FEEABF47E507}"/>
              </a:ext>
            </a:extLst>
          </p:cNvPr>
          <p:cNvSpPr txBox="1"/>
          <p:nvPr/>
        </p:nvSpPr>
        <p:spPr>
          <a:xfrm>
            <a:off x="387350" y="571548"/>
            <a:ext cx="8298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/>
              <a:t>日本におけるアルコール依存症の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/>
              <a:t>生涯経験率</a:t>
            </a:r>
            <a:r>
              <a:rPr kumimoji="1" lang="en-US" altLang="ja-JP" sz="3200" dirty="0"/>
              <a:t>(%)</a:t>
            </a:r>
            <a:endParaRPr kumimoji="1" lang="ja-JP" altLang="en-US" sz="3200" dirty="0"/>
          </a:p>
        </p:txBody>
      </p:sp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142256F4-14A1-C808-555F-E7AFDA37B0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254591"/>
              </p:ext>
            </p:extLst>
          </p:nvPr>
        </p:nvGraphicFramePr>
        <p:xfrm>
          <a:off x="237573" y="1826715"/>
          <a:ext cx="8668854" cy="3910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ワークシート" r:id="rId3" imgW="4962389" imgH="2238535" progId="Excel.Sheet.12">
                  <p:embed/>
                </p:oleObj>
              </mc:Choice>
              <mc:Fallback>
                <p:oleObj name="ワークシート" r:id="rId3" imgW="4962389" imgH="22385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573" y="1826715"/>
                        <a:ext cx="8668854" cy="3910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F5AB658-3B2E-3EAE-5B51-F3F88B97CFCD}"/>
              </a:ext>
            </a:extLst>
          </p:cNvPr>
          <p:cNvSpPr txBox="1">
            <a:spLocks/>
          </p:cNvSpPr>
          <p:nvPr/>
        </p:nvSpPr>
        <p:spPr>
          <a:xfrm>
            <a:off x="237573" y="5933260"/>
            <a:ext cx="7184136" cy="55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樋口</a:t>
            </a:r>
            <a:r>
              <a:rPr lang="en-US" altLang="ja-JP" sz="1100" kern="100" dirty="0">
                <a:latin typeface="+mn-ea"/>
                <a:cs typeface="Times New Roman" panose="02020603050405020304" pitchFamily="18" charset="0"/>
              </a:rPr>
              <a:t>, 2019.</a:t>
            </a: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ja-JP" sz="11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3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98582" y="1498669"/>
            <a:ext cx="7594429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ja-JP" altLang="en-US" sz="3200" dirty="0"/>
              <a:t>社会的孤立</a:t>
            </a:r>
            <a:endParaRPr lang="en-US" altLang="ja-JP" sz="3200" dirty="0"/>
          </a:p>
          <a:p>
            <a:pPr lvl="1">
              <a:lnSpc>
                <a:spcPts val="4600"/>
              </a:lnSpc>
            </a:pPr>
            <a:r>
              <a:rPr lang="ja-JP" altLang="en-US" sz="3200" dirty="0"/>
              <a:t>家族や社会との関係が希薄で</a:t>
            </a:r>
            <a:endParaRPr lang="en-US" altLang="ja-JP" sz="3200" dirty="0"/>
          </a:p>
          <a:p>
            <a:pPr lvl="1">
              <a:lnSpc>
                <a:spcPts val="4600"/>
              </a:lnSpc>
            </a:pPr>
            <a:r>
              <a:rPr lang="ja-JP" altLang="en-US" sz="3200" dirty="0"/>
              <a:t>他者との接触がほとんどない</a:t>
            </a:r>
            <a:endParaRPr lang="en-US" altLang="ja-JP" sz="3200" dirty="0"/>
          </a:p>
          <a:p>
            <a:pPr lvl="1">
              <a:lnSpc>
                <a:spcPts val="4600"/>
              </a:lnSpc>
            </a:pPr>
            <a:endParaRPr lang="en-US" altLang="ja-JP" sz="3200" dirty="0"/>
          </a:p>
          <a:p>
            <a:pPr>
              <a:lnSpc>
                <a:spcPts val="4600"/>
              </a:lnSpc>
            </a:pPr>
            <a:r>
              <a:rPr lang="ja-JP" altLang="en-US" sz="3600" dirty="0"/>
              <a:t>「</a:t>
            </a:r>
            <a:r>
              <a:rPr lang="ja-JP" altLang="en-US" sz="3600" dirty="0">
                <a:solidFill>
                  <a:srgbClr val="FF0000"/>
                </a:solidFill>
              </a:rPr>
              <a:t>孤立している人はアルコール依存症になりやすい</a:t>
            </a:r>
            <a:r>
              <a:rPr lang="ja-JP" altLang="en-US" sz="3600" dirty="0"/>
              <a:t>」</a:t>
            </a:r>
            <a:r>
              <a:rPr lang="ja-JP" altLang="en-US" sz="3200" dirty="0"/>
              <a:t>という仮説を検証</a:t>
            </a:r>
          </a:p>
          <a:p>
            <a:pPr>
              <a:lnSpc>
                <a:spcPts val="4600"/>
              </a:lnSpc>
            </a:pPr>
            <a:endParaRPr lang="ja-JP" altLang="en-US" sz="32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9AF7E0-24C1-14A3-1869-5C23FF7EAB9D}"/>
              </a:ext>
            </a:extLst>
          </p:cNvPr>
          <p:cNvSpPr txBox="1"/>
          <p:nvPr/>
        </p:nvSpPr>
        <p:spPr>
          <a:xfrm>
            <a:off x="212204" y="257044"/>
            <a:ext cx="4635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◆目的◆</a:t>
            </a:r>
          </a:p>
        </p:txBody>
      </p:sp>
    </p:spTree>
    <p:extLst>
      <p:ext uri="{BB962C8B-B14F-4D97-AF65-F5344CB8AC3E}">
        <p14:creationId xmlns:p14="http://schemas.microsoft.com/office/powerpoint/2010/main" val="78247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1EDC1D-78CB-F5E7-90FF-67F05D8F5784}"/>
              </a:ext>
            </a:extLst>
          </p:cNvPr>
          <p:cNvSpPr txBox="1"/>
          <p:nvPr/>
        </p:nvSpPr>
        <p:spPr>
          <a:xfrm>
            <a:off x="212204" y="257044"/>
            <a:ext cx="2074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◆方法◆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683407A-35BE-A2B4-43E9-44D30C4E1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54" t="21374" r="22796" b="54922"/>
          <a:stretch/>
        </p:blipFill>
        <p:spPr>
          <a:xfrm>
            <a:off x="471948" y="1700979"/>
            <a:ext cx="8205808" cy="2595717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9199F820-0A3C-3DB5-3052-1F9B3FD3F761}"/>
              </a:ext>
            </a:extLst>
          </p:cNvPr>
          <p:cNvSpPr txBox="1">
            <a:spLocks/>
          </p:cNvSpPr>
          <p:nvPr/>
        </p:nvSpPr>
        <p:spPr>
          <a:xfrm>
            <a:off x="276366" y="6184489"/>
            <a:ext cx="7184136" cy="55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https://pubmed.ncbi.nlm.nih.gov/</a:t>
            </a:r>
          </a:p>
        </p:txBody>
      </p:sp>
    </p:spTree>
    <p:extLst>
      <p:ext uri="{BB962C8B-B14F-4D97-AF65-F5344CB8AC3E}">
        <p14:creationId xmlns:p14="http://schemas.microsoft.com/office/powerpoint/2010/main" val="63056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53247E3-045B-497E-17C3-5B7CF89A76F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ECE9A5-FEB0-AA97-FC98-CF99192328D5}"/>
              </a:ext>
            </a:extLst>
          </p:cNvPr>
          <p:cNvSpPr txBox="1"/>
          <p:nvPr/>
        </p:nvSpPr>
        <p:spPr>
          <a:xfrm>
            <a:off x="276366" y="220172"/>
            <a:ext cx="5411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◆結果◆　検索結果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704CE8-EE7B-8187-6876-8AE428023EBF}"/>
              </a:ext>
            </a:extLst>
          </p:cNvPr>
          <p:cNvSpPr txBox="1"/>
          <p:nvPr/>
        </p:nvSpPr>
        <p:spPr>
          <a:xfrm>
            <a:off x="276366" y="1042665"/>
            <a:ext cx="9477945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kumimoji="1" lang="ja-JP" altLang="en-US" sz="3200" dirty="0"/>
              <a:t>過度の飲酒と個人特性および地域特性の関連</a:t>
            </a:r>
            <a:r>
              <a:rPr kumimoji="1" lang="en-US" altLang="ja-JP" sz="3200" dirty="0"/>
              <a:t/>
            </a:r>
            <a:br>
              <a:rPr kumimoji="1" lang="en-US" altLang="ja-JP" sz="3200" dirty="0"/>
            </a:br>
            <a:r>
              <a:rPr kumimoji="1" lang="ja-JP" altLang="en-US" sz="3200" dirty="0"/>
              <a:t>を多変量分析した</a:t>
            </a:r>
            <a:r>
              <a:rPr kumimoji="1" lang="en-US" altLang="ja-JP" sz="3200" dirty="0"/>
              <a:t>2</a:t>
            </a:r>
            <a:r>
              <a:rPr kumimoji="1" lang="ja-JP" altLang="en-US" sz="3200" dirty="0"/>
              <a:t>つの研究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C5B10108-DB2D-A0B5-F701-E1096319CEFF}"/>
              </a:ext>
            </a:extLst>
          </p:cNvPr>
          <p:cNvSpPr txBox="1">
            <a:spLocks/>
          </p:cNvSpPr>
          <p:nvPr/>
        </p:nvSpPr>
        <p:spPr>
          <a:xfrm>
            <a:off x="276366" y="6184489"/>
            <a:ext cx="7184136" cy="55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1. Fukuda, 2005</a:t>
            </a:r>
          </a:p>
          <a:p>
            <a:pPr marL="0" indent="0">
              <a:buNone/>
            </a:pPr>
            <a:r>
              <a:rPr lang="en-US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2. </a:t>
            </a:r>
            <a:r>
              <a:rPr lang="en-US" altLang="ja-JP" sz="1100" kern="100" dirty="0" err="1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Iparraguirre</a:t>
            </a:r>
            <a:r>
              <a:rPr lang="en-US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 2015</a:t>
            </a:r>
            <a:endParaRPr lang="en-US" altLang="ja-JP" sz="1100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F1F35654-9138-89C1-8580-61D16251EC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177683"/>
              </p:ext>
            </p:extLst>
          </p:nvPr>
        </p:nvGraphicFramePr>
        <p:xfrm>
          <a:off x="142038" y="2529615"/>
          <a:ext cx="8859923" cy="3260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8515186" imgH="3133740" progId="Excel.Sheet.12">
                  <p:embed/>
                </p:oleObj>
              </mc:Choice>
              <mc:Fallback>
                <p:oleObj name="Worksheet" r:id="rId3" imgW="8515186" imgH="31337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038" y="2529615"/>
                        <a:ext cx="8859923" cy="3260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76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1EDC1D-78CB-F5E7-90FF-67F05D8F5784}"/>
              </a:ext>
            </a:extLst>
          </p:cNvPr>
          <p:cNvSpPr txBox="1"/>
          <p:nvPr/>
        </p:nvSpPr>
        <p:spPr>
          <a:xfrm>
            <a:off x="212204" y="257044"/>
            <a:ext cx="4635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◆結果◆　文献</a:t>
            </a:r>
            <a:r>
              <a:rPr lang="en-US" altLang="ja-JP" sz="3600" dirty="0"/>
              <a:t>1</a:t>
            </a:r>
            <a:endParaRPr lang="ja-JP" altLang="en-US" sz="3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0534A0A-0601-E8A0-EA35-85C87DCE20CA}"/>
              </a:ext>
            </a:extLst>
          </p:cNvPr>
          <p:cNvSpPr txBox="1"/>
          <p:nvPr/>
        </p:nvSpPr>
        <p:spPr>
          <a:xfrm>
            <a:off x="560439" y="1143405"/>
            <a:ext cx="8023122" cy="6183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kumimoji="1" lang="ja-JP" altLang="en-US" sz="3200" b="1" dirty="0"/>
              <a:t>日本</a:t>
            </a:r>
            <a:endParaRPr kumimoji="1" lang="en-US" altLang="ja-JP" sz="3200" b="1" dirty="0"/>
          </a:p>
          <a:p>
            <a:pPr>
              <a:lnSpc>
                <a:spcPts val="3500"/>
              </a:lnSpc>
            </a:pPr>
            <a:r>
              <a:rPr kumimoji="1" lang="ja-JP" altLang="en-US" sz="3000" dirty="0">
                <a:solidFill>
                  <a:schemeClr val="accent4">
                    <a:lumMod val="50000"/>
                  </a:schemeClr>
                </a:solidFill>
              </a:rPr>
              <a:t>平均年齢</a:t>
            </a:r>
            <a:r>
              <a:rPr kumimoji="1" lang="ja-JP" altLang="en-US" sz="3000" dirty="0"/>
              <a:t>　</a:t>
            </a:r>
            <a:r>
              <a:rPr kumimoji="1" lang="en-US" altLang="ja-JP" sz="3000" dirty="0"/>
              <a:t>42.9</a:t>
            </a:r>
            <a:r>
              <a:rPr kumimoji="1" lang="ja-JP" altLang="en-US" sz="3000" dirty="0"/>
              <a:t>歳</a:t>
            </a:r>
            <a:endParaRPr kumimoji="1" lang="en-US" altLang="ja-JP" sz="3000" dirty="0"/>
          </a:p>
          <a:p>
            <a:pPr>
              <a:lnSpc>
                <a:spcPts val="3500"/>
              </a:lnSpc>
            </a:pPr>
            <a:r>
              <a:rPr lang="ja-JP" altLang="en-US" sz="3000" dirty="0">
                <a:solidFill>
                  <a:schemeClr val="accent4">
                    <a:lumMod val="50000"/>
                  </a:schemeClr>
                </a:solidFill>
              </a:rPr>
              <a:t>過度の飲酒の割合</a:t>
            </a:r>
            <a:r>
              <a:rPr lang="ja-JP" altLang="en-US" sz="3000" dirty="0"/>
              <a:t>　男性</a:t>
            </a:r>
            <a:r>
              <a:rPr lang="en-US" altLang="ja-JP" sz="3000" dirty="0"/>
              <a:t>27.4%</a:t>
            </a:r>
            <a:r>
              <a:rPr lang="ja-JP" altLang="en-US" sz="3000" dirty="0"/>
              <a:t>　女性</a:t>
            </a:r>
            <a:r>
              <a:rPr lang="en-US" altLang="ja-JP" sz="3000" dirty="0"/>
              <a:t>5.8%</a:t>
            </a:r>
          </a:p>
          <a:p>
            <a:pPr>
              <a:lnSpc>
                <a:spcPts val="3500"/>
              </a:lnSpc>
            </a:pPr>
            <a:endParaRPr lang="en-US" altLang="ja-JP" sz="3000" dirty="0"/>
          </a:p>
          <a:p>
            <a:pPr>
              <a:lnSpc>
                <a:spcPts val="3500"/>
              </a:lnSpc>
            </a:pPr>
            <a:r>
              <a:rPr kumimoji="1" lang="ja-JP" altLang="en-US" sz="3000" dirty="0">
                <a:solidFill>
                  <a:schemeClr val="accent4">
                    <a:lumMod val="50000"/>
                  </a:schemeClr>
                </a:solidFill>
              </a:rPr>
              <a:t>過度の飲酒</a:t>
            </a:r>
            <a:r>
              <a:rPr lang="ja-JP" altLang="en-US" sz="3000" dirty="0">
                <a:solidFill>
                  <a:schemeClr val="accent4">
                    <a:lumMod val="50000"/>
                  </a:schemeClr>
                </a:solidFill>
              </a:rPr>
              <a:t>リスクを上昇させる</a:t>
            </a:r>
            <a:r>
              <a:rPr kumimoji="1" lang="ja-JP" altLang="en-US" sz="3000" dirty="0">
                <a:solidFill>
                  <a:schemeClr val="accent4">
                    <a:lumMod val="50000"/>
                  </a:schemeClr>
                </a:solidFill>
              </a:rPr>
              <a:t>特性</a:t>
            </a:r>
            <a:endParaRPr kumimoji="1" lang="en-US" altLang="ja-JP" sz="30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ts val="3500"/>
              </a:lnSpc>
            </a:pPr>
            <a:r>
              <a:rPr lang="ja-JP" altLang="en-US" sz="3000" dirty="0"/>
              <a:t>男性：高齢、</a:t>
            </a:r>
            <a:r>
              <a:rPr lang="en-US" altLang="ja-JP" sz="3000" dirty="0"/>
              <a:t>(</a:t>
            </a:r>
            <a:r>
              <a:rPr lang="ja-JP" altLang="en-US" sz="3000" dirty="0"/>
              <a:t>専門職と比較して</a:t>
            </a:r>
            <a:r>
              <a:rPr lang="en-US" altLang="ja-JP" sz="3000" dirty="0"/>
              <a:t>)</a:t>
            </a:r>
            <a:r>
              <a:rPr lang="ja-JP" altLang="en-US" sz="3000" dirty="0"/>
              <a:t>販売職、</a:t>
            </a:r>
            <a:endParaRPr lang="en-US" altLang="ja-JP" sz="3000" dirty="0"/>
          </a:p>
          <a:p>
            <a:pPr>
              <a:lnSpc>
                <a:spcPts val="3500"/>
              </a:lnSpc>
            </a:pPr>
            <a:r>
              <a:rPr lang="en-US" altLang="ja-JP" sz="3000" dirty="0"/>
              <a:t>          </a:t>
            </a:r>
            <a:r>
              <a:rPr lang="ja-JP" altLang="en-US" sz="3000" dirty="0"/>
              <a:t>輸送職、建設労働者、地域の失業率</a:t>
            </a:r>
            <a:endParaRPr lang="en-US" altLang="ja-JP" sz="3000" dirty="0"/>
          </a:p>
          <a:p>
            <a:pPr>
              <a:lnSpc>
                <a:spcPts val="3500"/>
              </a:lnSpc>
            </a:pPr>
            <a:r>
              <a:rPr kumimoji="1" lang="ja-JP" altLang="en-US" sz="3000" dirty="0"/>
              <a:t>女性：離婚、</a:t>
            </a:r>
            <a:r>
              <a:rPr kumimoji="1" lang="en-US" altLang="ja-JP" sz="3000" dirty="0"/>
              <a:t>(</a:t>
            </a:r>
            <a:r>
              <a:rPr kumimoji="1" lang="ja-JP" altLang="en-US" sz="3000" dirty="0"/>
              <a:t>家事と比較して</a:t>
            </a:r>
            <a:r>
              <a:rPr kumimoji="1" lang="en-US" altLang="ja-JP" sz="3000" dirty="0"/>
              <a:t>)</a:t>
            </a:r>
            <a:r>
              <a:rPr kumimoji="1" lang="ja-JP" altLang="en-US" sz="3000" dirty="0"/>
              <a:t>専門職、</a:t>
            </a:r>
            <a:endParaRPr kumimoji="1" lang="en-US" altLang="ja-JP" sz="3000" dirty="0"/>
          </a:p>
          <a:p>
            <a:pPr>
              <a:lnSpc>
                <a:spcPts val="3500"/>
              </a:lnSpc>
            </a:pPr>
            <a:r>
              <a:rPr lang="en-US" altLang="ja-JP" sz="3000" dirty="0"/>
              <a:t>          </a:t>
            </a:r>
            <a:r>
              <a:rPr kumimoji="1" lang="ja-JP" altLang="en-US" sz="3000" dirty="0"/>
              <a:t>事務職、販売職、サービス職、</a:t>
            </a:r>
            <a:endParaRPr kumimoji="1" lang="en-US" altLang="ja-JP" sz="3000" dirty="0"/>
          </a:p>
          <a:p>
            <a:pPr>
              <a:lnSpc>
                <a:spcPts val="3500"/>
              </a:lnSpc>
            </a:pPr>
            <a:r>
              <a:rPr lang="en-US" altLang="ja-JP" sz="3000" dirty="0"/>
              <a:t>          </a:t>
            </a:r>
            <a:r>
              <a:rPr kumimoji="1" lang="ja-JP" altLang="en-US" sz="3000" dirty="0"/>
              <a:t>地域の高所得、地域の失業率</a:t>
            </a:r>
            <a:endParaRPr kumimoji="1" lang="en-US" altLang="ja-JP" sz="3000" dirty="0"/>
          </a:p>
          <a:p>
            <a:pPr>
              <a:lnSpc>
                <a:spcPts val="3500"/>
              </a:lnSpc>
            </a:pPr>
            <a:r>
              <a:rPr lang="ja-JP" altLang="en-US" sz="3000" dirty="0"/>
              <a:t>女性の方が地域内相関大</a:t>
            </a:r>
            <a:endParaRPr kumimoji="1" lang="en-US" altLang="ja-JP" sz="3000" dirty="0"/>
          </a:p>
          <a:p>
            <a:pPr>
              <a:lnSpc>
                <a:spcPct val="150000"/>
              </a:lnSpc>
            </a:pPr>
            <a:endParaRPr kumimoji="1" lang="en-US" altLang="ja-JP" sz="3000" dirty="0"/>
          </a:p>
          <a:p>
            <a:endParaRPr kumimoji="1" lang="ja-JP" altLang="en-US" sz="300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40B75593-9B55-35FF-2F98-8DD0590D5BB2}"/>
              </a:ext>
            </a:extLst>
          </p:cNvPr>
          <p:cNvSpPr txBox="1">
            <a:spLocks/>
          </p:cNvSpPr>
          <p:nvPr/>
        </p:nvSpPr>
        <p:spPr>
          <a:xfrm>
            <a:off x="276366" y="6282809"/>
            <a:ext cx="7184136" cy="55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Fukuda, 2005</a:t>
            </a:r>
          </a:p>
        </p:txBody>
      </p:sp>
    </p:spTree>
    <p:extLst>
      <p:ext uri="{BB962C8B-B14F-4D97-AF65-F5344CB8AC3E}">
        <p14:creationId xmlns:p14="http://schemas.microsoft.com/office/powerpoint/2010/main" val="313286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0E0BA0-B8E4-7D60-2ABD-38053760EB2A}"/>
              </a:ext>
            </a:extLst>
          </p:cNvPr>
          <p:cNvSpPr txBox="1"/>
          <p:nvPr/>
        </p:nvSpPr>
        <p:spPr>
          <a:xfrm>
            <a:off x="480429" y="1211985"/>
            <a:ext cx="8023122" cy="5860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kumimoji="1" lang="ja-JP" altLang="en-US" sz="3200" b="1" dirty="0"/>
              <a:t>イギリス</a:t>
            </a:r>
            <a:endParaRPr kumimoji="1" lang="en-US" altLang="ja-JP" sz="3200" b="1" dirty="0"/>
          </a:p>
          <a:p>
            <a:pPr>
              <a:lnSpc>
                <a:spcPts val="3500"/>
              </a:lnSpc>
            </a:pPr>
            <a:r>
              <a:rPr kumimoji="1" lang="ja-JP" altLang="en-US" sz="3000" dirty="0">
                <a:solidFill>
                  <a:schemeClr val="accent4">
                    <a:lumMod val="50000"/>
                  </a:schemeClr>
                </a:solidFill>
              </a:rPr>
              <a:t>平均年齢</a:t>
            </a:r>
            <a:r>
              <a:rPr kumimoji="1" lang="ja-JP" altLang="en-US" sz="3000" dirty="0">
                <a:solidFill>
                  <a:srgbClr val="653715"/>
                </a:solidFill>
              </a:rPr>
              <a:t>　</a:t>
            </a:r>
            <a:r>
              <a:rPr lang="en-US" altLang="ja-JP" sz="3000" dirty="0"/>
              <a:t>66.6</a:t>
            </a:r>
            <a:r>
              <a:rPr kumimoji="1" lang="ja-JP" altLang="en-US" sz="3000" dirty="0"/>
              <a:t>歳</a:t>
            </a:r>
            <a:endParaRPr kumimoji="1" lang="en-US" altLang="ja-JP" sz="3000" dirty="0"/>
          </a:p>
          <a:p>
            <a:pPr>
              <a:lnSpc>
                <a:spcPts val="3500"/>
              </a:lnSpc>
            </a:pPr>
            <a:r>
              <a:rPr lang="ja-JP" altLang="en-US" sz="3000" dirty="0">
                <a:solidFill>
                  <a:schemeClr val="accent4">
                    <a:lumMod val="50000"/>
                  </a:schemeClr>
                </a:solidFill>
              </a:rPr>
              <a:t>過度の飲酒の割合</a:t>
            </a:r>
            <a:r>
              <a:rPr lang="ja-JP" altLang="en-US" sz="3000" dirty="0"/>
              <a:t>　男性</a:t>
            </a:r>
            <a:r>
              <a:rPr lang="en-US" altLang="ja-JP" sz="3000" dirty="0"/>
              <a:t>5.9%</a:t>
            </a:r>
            <a:r>
              <a:rPr lang="ja-JP" altLang="en-US" sz="3000" dirty="0"/>
              <a:t>　女性</a:t>
            </a:r>
            <a:r>
              <a:rPr lang="en-US" altLang="ja-JP" sz="3000" dirty="0"/>
              <a:t>2.3%</a:t>
            </a:r>
          </a:p>
          <a:p>
            <a:pPr>
              <a:lnSpc>
                <a:spcPts val="3500"/>
              </a:lnSpc>
            </a:pPr>
            <a:r>
              <a:rPr kumimoji="1" lang="en-US" altLang="ja-JP" sz="3000" dirty="0"/>
              <a:t/>
            </a:r>
            <a:br>
              <a:rPr kumimoji="1" lang="en-US" altLang="ja-JP" sz="3000" dirty="0"/>
            </a:br>
            <a:r>
              <a:rPr kumimoji="1" lang="ja-JP" altLang="en-US" sz="3000" dirty="0">
                <a:solidFill>
                  <a:schemeClr val="accent4">
                    <a:lumMod val="50000"/>
                  </a:schemeClr>
                </a:solidFill>
              </a:rPr>
              <a:t>過度の飲酒</a:t>
            </a:r>
            <a:r>
              <a:rPr lang="ja-JP" altLang="en-US" sz="3000" dirty="0">
                <a:solidFill>
                  <a:schemeClr val="accent4">
                    <a:lumMod val="50000"/>
                  </a:schemeClr>
                </a:solidFill>
              </a:rPr>
              <a:t>リスクを</a:t>
            </a:r>
            <a:r>
              <a:rPr lang="ja-JP" altLang="en-US" sz="3000" dirty="0">
                <a:solidFill>
                  <a:srgbClr val="FF0000"/>
                </a:solidFill>
              </a:rPr>
              <a:t>上昇</a:t>
            </a:r>
            <a:r>
              <a:rPr lang="en-US" altLang="ja-JP" sz="3000" dirty="0">
                <a:solidFill>
                  <a:srgbClr val="653715"/>
                </a:solidFill>
              </a:rPr>
              <a:t>/</a:t>
            </a:r>
            <a:r>
              <a:rPr lang="ja-JP" altLang="en-US" sz="3000" dirty="0">
                <a:solidFill>
                  <a:srgbClr val="0070C0"/>
                </a:solidFill>
              </a:rPr>
              <a:t>低下</a:t>
            </a:r>
            <a:r>
              <a:rPr lang="ja-JP" altLang="en-US" sz="3000" dirty="0">
                <a:solidFill>
                  <a:schemeClr val="accent4">
                    <a:lumMod val="50000"/>
                  </a:schemeClr>
                </a:solidFill>
              </a:rPr>
              <a:t>させる</a:t>
            </a:r>
            <a:r>
              <a:rPr kumimoji="1" lang="ja-JP" altLang="en-US" sz="3000" dirty="0">
                <a:solidFill>
                  <a:schemeClr val="accent4">
                    <a:lumMod val="50000"/>
                  </a:schemeClr>
                </a:solidFill>
              </a:rPr>
              <a:t>特性</a:t>
            </a:r>
            <a:endParaRPr kumimoji="1" lang="en-US" altLang="ja-JP" sz="3000" dirty="0">
              <a:solidFill>
                <a:schemeClr val="accent4">
                  <a:lumMod val="50000"/>
                </a:schemeClr>
              </a:solidFill>
            </a:endParaRPr>
          </a:p>
          <a:p>
            <a:pPr marL="1165225" indent="-1165225">
              <a:lnSpc>
                <a:spcPts val="3500"/>
              </a:lnSpc>
            </a:pPr>
            <a:r>
              <a:rPr lang="ja-JP" altLang="en-US" sz="3000" dirty="0"/>
              <a:t>男性：独身、別居、離婚、健康的でない食事、　　高所得、高学歴、喫煙本数、</a:t>
            </a:r>
            <a:endParaRPr lang="en-US" altLang="ja-JP" sz="3000" dirty="0"/>
          </a:p>
          <a:p>
            <a:pPr marL="1165225" indent="-1165225">
              <a:lnSpc>
                <a:spcPts val="3500"/>
              </a:lnSpc>
            </a:pPr>
            <a:r>
              <a:rPr lang="ja-JP" altLang="en-US" sz="3000" dirty="0">
                <a:solidFill>
                  <a:srgbClr val="0070C0"/>
                </a:solidFill>
              </a:rPr>
              <a:t>　　　</a:t>
            </a:r>
            <a:r>
              <a:rPr lang="ja-JP" altLang="en-US" sz="3000" dirty="0"/>
              <a:t>未成年者と同居、孤独</a:t>
            </a:r>
            <a:endParaRPr lang="en-US" altLang="ja-JP" sz="3000" dirty="0"/>
          </a:p>
          <a:p>
            <a:pPr>
              <a:lnSpc>
                <a:spcPts val="3500"/>
              </a:lnSpc>
            </a:pPr>
            <a:endParaRPr kumimoji="1" lang="en-US" altLang="ja-JP" sz="3000" dirty="0"/>
          </a:p>
          <a:p>
            <a:pPr marL="1165225" indent="-1165225">
              <a:lnSpc>
                <a:spcPts val="3500"/>
              </a:lnSpc>
            </a:pPr>
            <a:r>
              <a:rPr kumimoji="1" lang="ja-JP" altLang="en-US" sz="3000" dirty="0"/>
              <a:t>女性：高所得、高学歴、喫煙本数、　　　　　　家族の介護</a:t>
            </a:r>
            <a:endParaRPr kumimoji="1" lang="en-US" altLang="ja-JP" sz="3000" dirty="0"/>
          </a:p>
          <a:p>
            <a:pPr>
              <a:lnSpc>
                <a:spcPct val="150000"/>
              </a:lnSpc>
            </a:pPr>
            <a:endParaRPr kumimoji="1" lang="en-US" altLang="ja-JP" sz="2400" dirty="0"/>
          </a:p>
          <a:p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1EDC1D-78CB-F5E7-90FF-67F05D8F5784}"/>
              </a:ext>
            </a:extLst>
          </p:cNvPr>
          <p:cNvSpPr txBox="1"/>
          <p:nvPr/>
        </p:nvSpPr>
        <p:spPr>
          <a:xfrm>
            <a:off x="212204" y="257044"/>
            <a:ext cx="4635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◆結果◆　文献</a:t>
            </a:r>
            <a:r>
              <a:rPr lang="en-US" altLang="ja-JP" sz="3600" dirty="0"/>
              <a:t>2</a:t>
            </a:r>
            <a:endParaRPr lang="ja-JP" altLang="en-US" sz="3600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1725930" y="3851910"/>
            <a:ext cx="6457950" cy="228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1725930" y="4309110"/>
            <a:ext cx="4663440" cy="152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cxnSpLocks/>
          </p:cNvCxnSpPr>
          <p:nvPr/>
        </p:nvCxnSpPr>
        <p:spPr>
          <a:xfrm>
            <a:off x="1725930" y="4758690"/>
            <a:ext cx="384444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cxnSpLocks/>
          </p:cNvCxnSpPr>
          <p:nvPr/>
        </p:nvCxnSpPr>
        <p:spPr>
          <a:xfrm>
            <a:off x="1725930" y="5638800"/>
            <a:ext cx="4749515" cy="72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cxnSpLocks/>
          </p:cNvCxnSpPr>
          <p:nvPr/>
        </p:nvCxnSpPr>
        <p:spPr>
          <a:xfrm>
            <a:off x="1725930" y="6088380"/>
            <a:ext cx="198765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B3C95-AC70-9F96-81E5-6C73835C1CA8}"/>
              </a:ext>
            </a:extLst>
          </p:cNvPr>
          <p:cNvSpPr txBox="1">
            <a:spLocks/>
          </p:cNvSpPr>
          <p:nvPr/>
        </p:nvSpPr>
        <p:spPr>
          <a:xfrm>
            <a:off x="276366" y="6282809"/>
            <a:ext cx="7184136" cy="55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100" kern="100" dirty="0" err="1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Iparraguirre</a:t>
            </a:r>
            <a:r>
              <a:rPr lang="en-US" altLang="ja-JP" sz="11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, 2015</a:t>
            </a:r>
            <a:endParaRPr lang="en-US" altLang="ja-JP" sz="1100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7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C203345-82E0-5EC4-C072-7DFB47106C2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753376-0173-A2F0-97F1-C716963067AF}"/>
              </a:ext>
            </a:extLst>
          </p:cNvPr>
          <p:cNvSpPr txBox="1"/>
          <p:nvPr/>
        </p:nvSpPr>
        <p:spPr>
          <a:xfrm>
            <a:off x="212204" y="257044"/>
            <a:ext cx="4635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dirty="0"/>
              <a:t>◆考察◆</a:t>
            </a: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92D138CF-07F5-260E-8AC9-140C61EE6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058782"/>
              </p:ext>
            </p:extLst>
          </p:nvPr>
        </p:nvGraphicFramePr>
        <p:xfrm>
          <a:off x="768350" y="801494"/>
          <a:ext cx="76073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3" imgW="7200769" imgH="5410089" progId="Excel.Sheet.12">
                  <p:embed/>
                </p:oleObj>
              </mc:Choice>
              <mc:Fallback>
                <p:oleObj name="Worksheet" r:id="rId3" imgW="7200769" imgH="54100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350" y="801494"/>
                        <a:ext cx="7607300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541913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ペーパー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1501</TotalTime>
  <Words>472</Words>
  <Application>Microsoft Office PowerPoint</Application>
  <PresentationFormat>画面に合わせる (4:3)</PresentationFormat>
  <Paragraphs>125</Paragraphs>
  <Slides>15</Slides>
  <Notes>11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6" baseType="lpstr">
      <vt:lpstr>ＭＳ Ｐゴシック</vt:lpstr>
      <vt:lpstr>メイリオ</vt:lpstr>
      <vt:lpstr>游ゴシック</vt:lpstr>
      <vt:lpstr>Arial</vt:lpstr>
      <vt:lpstr>Calibri</vt:lpstr>
      <vt:lpstr>Times New Roman</vt:lpstr>
      <vt:lpstr>Trebuchet MS</vt:lpstr>
      <vt:lpstr>Wingdings 3</vt:lpstr>
      <vt:lpstr>ファセット</vt:lpstr>
      <vt:lpstr>ワークシート</vt:lpstr>
      <vt:lpstr>Worksheet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orcare</dc:creator>
  <cp:lastModifiedBy>orcare</cp:lastModifiedBy>
  <cp:revision>197</cp:revision>
  <cp:lastPrinted>2022-09-30T05:55:00Z</cp:lastPrinted>
  <dcterms:created xsi:type="dcterms:W3CDTF">2022-09-07T06:17:52Z</dcterms:created>
  <dcterms:modified xsi:type="dcterms:W3CDTF">2022-10-03T07:51:39Z</dcterms:modified>
</cp:coreProperties>
</file>