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0"/>
  </p:notesMasterIdLst>
  <p:handoutMasterIdLst>
    <p:handoutMasterId r:id="rId21"/>
  </p:handoutMasterIdLst>
  <p:sldIdLst>
    <p:sldId id="257" r:id="rId2"/>
    <p:sldId id="324" r:id="rId3"/>
    <p:sldId id="264" r:id="rId4"/>
    <p:sldId id="325" r:id="rId5"/>
    <p:sldId id="265" r:id="rId6"/>
    <p:sldId id="278" r:id="rId7"/>
    <p:sldId id="283" r:id="rId8"/>
    <p:sldId id="326" r:id="rId9"/>
    <p:sldId id="279" r:id="rId10"/>
    <p:sldId id="327" r:id="rId11"/>
    <p:sldId id="328" r:id="rId12"/>
    <p:sldId id="329" r:id="rId13"/>
    <p:sldId id="330" r:id="rId14"/>
    <p:sldId id="320" r:id="rId15"/>
    <p:sldId id="322" r:id="rId16"/>
    <p:sldId id="310" r:id="rId17"/>
    <p:sldId id="312" r:id="rId18"/>
    <p:sldId id="311" r:id="rId19"/>
  </p:sldIdLst>
  <p:sldSz cx="12192000" cy="6858000"/>
  <p:notesSz cx="9945688" cy="6858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9798" cy="344091"/>
          </a:xfrm>
          <a:prstGeom prst="rect">
            <a:avLst/>
          </a:prstGeom>
        </p:spPr>
        <p:txBody>
          <a:bodyPr vert="horz" lIns="91433" tIns="45716" rIns="91433" bIns="45716" rtlCol="0"/>
          <a:lstStyle>
            <a:lvl1pPr algn="l">
              <a:defRPr sz="1200"/>
            </a:lvl1pPr>
          </a:lstStyle>
          <a:p>
            <a:pPr rtl="0"/>
            <a:endParaRPr lang="en-US"/>
          </a:p>
        </p:txBody>
      </p:sp>
      <p:sp>
        <p:nvSpPr>
          <p:cNvPr id="3" name="日付プレースホルダー 2"/>
          <p:cNvSpPr>
            <a:spLocks noGrp="1"/>
          </p:cNvSpPr>
          <p:nvPr>
            <p:ph type="dt" sz="quarter" idx="1"/>
          </p:nvPr>
        </p:nvSpPr>
        <p:spPr>
          <a:xfrm>
            <a:off x="5633589" y="1"/>
            <a:ext cx="4309798" cy="344091"/>
          </a:xfrm>
          <a:prstGeom prst="rect">
            <a:avLst/>
          </a:prstGeom>
        </p:spPr>
        <p:txBody>
          <a:bodyPr vert="horz" lIns="91433" tIns="45716" rIns="91433" bIns="45716" rtlCol="0"/>
          <a:lstStyle>
            <a:lvl1pPr algn="r">
              <a:defRPr sz="1200"/>
            </a:lvl1pPr>
          </a:lstStyle>
          <a:p>
            <a:pPr rtl="0"/>
            <a:fld id="{D4CA224D-9FD1-45D3-9C53-2C5BC011A7F7}" type="datetime1">
              <a:rPr lang="ja-JP" altLang="en-US" smtClean="0"/>
              <a:t>2022/9/30</a:t>
            </a:fld>
            <a:endParaRPr lang="en-US" dirty="0"/>
          </a:p>
        </p:txBody>
      </p:sp>
      <p:sp>
        <p:nvSpPr>
          <p:cNvPr id="4" name="フッター プレースホルダー 3"/>
          <p:cNvSpPr>
            <a:spLocks noGrp="1"/>
          </p:cNvSpPr>
          <p:nvPr>
            <p:ph type="ftr" sz="quarter" idx="2"/>
          </p:nvPr>
        </p:nvSpPr>
        <p:spPr>
          <a:xfrm>
            <a:off x="1" y="6513911"/>
            <a:ext cx="4309798" cy="344090"/>
          </a:xfrm>
          <a:prstGeom prst="rect">
            <a:avLst/>
          </a:prstGeom>
        </p:spPr>
        <p:txBody>
          <a:bodyPr vert="horz" lIns="91433" tIns="45716" rIns="91433" bIns="45716"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5633589" y="6513911"/>
            <a:ext cx="4309798" cy="344090"/>
          </a:xfrm>
          <a:prstGeom prst="rect">
            <a:avLst/>
          </a:prstGeom>
        </p:spPr>
        <p:txBody>
          <a:bodyPr vert="horz" lIns="91433" tIns="45716" rIns="91433" bIns="45716"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9798" cy="344091"/>
          </a:xfrm>
          <a:prstGeom prst="rect">
            <a:avLst/>
          </a:prstGeom>
        </p:spPr>
        <p:txBody>
          <a:bodyPr vert="horz" lIns="91433" tIns="45716" rIns="91433" bIns="45716" rtlCol="0"/>
          <a:lstStyle>
            <a:lvl1pPr algn="l">
              <a:defRPr sz="1200"/>
            </a:lvl1pPr>
          </a:lstStyle>
          <a:p>
            <a:pPr rtl="0"/>
            <a:endParaRPr lang="en-US"/>
          </a:p>
        </p:txBody>
      </p:sp>
      <p:sp>
        <p:nvSpPr>
          <p:cNvPr id="3" name="日付プレースホルダー 2"/>
          <p:cNvSpPr>
            <a:spLocks noGrp="1"/>
          </p:cNvSpPr>
          <p:nvPr>
            <p:ph type="dt" idx="1"/>
          </p:nvPr>
        </p:nvSpPr>
        <p:spPr>
          <a:xfrm>
            <a:off x="5633589" y="1"/>
            <a:ext cx="4309798" cy="344091"/>
          </a:xfrm>
          <a:prstGeom prst="rect">
            <a:avLst/>
          </a:prstGeom>
        </p:spPr>
        <p:txBody>
          <a:bodyPr vert="horz" lIns="91433" tIns="45716" rIns="91433" bIns="45716" rtlCol="0"/>
          <a:lstStyle>
            <a:lvl1pPr algn="r">
              <a:defRPr sz="1200"/>
            </a:lvl1pPr>
          </a:lstStyle>
          <a:p>
            <a:pPr rtl="0"/>
            <a:fld id="{12CD2E1E-736E-47DB-9544-043CA732B0EB}" type="datetime1">
              <a:rPr lang="ja-JP" altLang="en-US" smtClean="0"/>
              <a:t>2022/9/30</a:t>
            </a:fld>
            <a:endParaRPr lang="en-US"/>
          </a:p>
        </p:txBody>
      </p:sp>
      <p:sp>
        <p:nvSpPr>
          <p:cNvPr id="4" name="スライド イメージ プレースホルダー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33" tIns="45716" rIns="91433" bIns="45716" rtlCol="0" anchor="ctr"/>
          <a:lstStyle/>
          <a:p>
            <a:pPr rtl="0"/>
            <a:endParaRPr lang="en-US"/>
          </a:p>
        </p:txBody>
      </p:sp>
      <p:sp>
        <p:nvSpPr>
          <p:cNvPr id="5" name="ノート プレースホルダー 4"/>
          <p:cNvSpPr>
            <a:spLocks noGrp="1"/>
          </p:cNvSpPr>
          <p:nvPr>
            <p:ph type="body" sz="quarter" idx="3"/>
          </p:nvPr>
        </p:nvSpPr>
        <p:spPr>
          <a:xfrm>
            <a:off x="994569" y="3300413"/>
            <a:ext cx="7956550" cy="2700338"/>
          </a:xfrm>
          <a:prstGeom prst="rect">
            <a:avLst/>
          </a:prstGeom>
        </p:spPr>
        <p:txBody>
          <a:bodyPr vert="horz" lIns="91433" tIns="45716" rIns="91433" bIns="45716"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1" y="6513911"/>
            <a:ext cx="4309798" cy="344090"/>
          </a:xfrm>
          <a:prstGeom prst="rect">
            <a:avLst/>
          </a:prstGeom>
        </p:spPr>
        <p:txBody>
          <a:bodyPr vert="horz" lIns="91433" tIns="45716" rIns="91433" bIns="45716"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5633589" y="6513911"/>
            <a:ext cx="4309798" cy="344090"/>
          </a:xfrm>
          <a:prstGeom prst="rect">
            <a:avLst/>
          </a:prstGeom>
        </p:spPr>
        <p:txBody>
          <a:bodyPr vert="horz" lIns="91433" tIns="45716" rIns="91433" bIns="45716"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a:t>マスター サブタイトルの書式設定</a:t>
            </a:r>
            <a:endParaRPr lang="en-US" dirty="0"/>
          </a:p>
        </p:txBody>
      </p:sp>
      <p:cxnSp>
        <p:nvCxnSpPr>
          <p:cNvPr id="9" name="直線​​コネクタ(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3496EA7-3ED1-4297-A13C-24124DE2B13A}" type="datetime1">
              <a:rPr lang="ja-JP" altLang="en-US" smtClean="0"/>
              <a:t>2022/9/30</a:t>
            </a:fld>
            <a:endParaRPr lang="en-US" dirty="0"/>
          </a:p>
        </p:txBody>
      </p:sp>
      <p:sp>
        <p:nvSpPr>
          <p:cNvPr id="5" name="フッター プレースホルダー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07B4CE94-0898-4DE3-8AD0-0946AA04A64E}" type="datetime1">
              <a:rPr lang="ja-JP" altLang="en-US" smtClean="0"/>
              <a:t>2022/9/30</a:t>
            </a:fld>
            <a:endParaRPr lang="en-US" dirty="0"/>
          </a:p>
        </p:txBody>
      </p:sp>
      <p:sp>
        <p:nvSpPr>
          <p:cNvPr id="8" name="フッター プレースホルダー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縦書きタイトル 1"/>
          <p:cNvSpPr>
            <a:spLocks noGrp="1"/>
          </p:cNvSpPr>
          <p:nvPr>
            <p:ph type="title" orient="vert"/>
          </p:nvPr>
        </p:nvSpPr>
        <p:spPr>
          <a:xfrm>
            <a:off x="8724900" y="412302"/>
            <a:ext cx="2628900" cy="5759898"/>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412302"/>
            <a:ext cx="7734300" cy="5759898"/>
          </a:xfrm>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4A4181F-25C5-4F43-9D3D-6888EB50DD84}" type="datetime1">
              <a:rPr lang="ja-JP" altLang="en-US" smtClean="0"/>
              <a:t>2022/9/30</a:t>
            </a:fld>
            <a:endParaRPr lang="en-US" dirty="0"/>
          </a:p>
        </p:txBody>
      </p:sp>
      <p:sp>
        <p:nvSpPr>
          <p:cNvPr id="8" name="フッター プレースホルダー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メイリオ" panose="020B0604030504040204" pitchFamily="50" charset="-128"/>
                <a:ea typeface="メイリオ" panose="020B0604030504040204" pitchFamily="50" charset="-128"/>
              </a:defRPr>
            </a:lvl1pPr>
          </a:lstStyle>
          <a:p>
            <a:pPr rtl="0"/>
            <a:r>
              <a:rPr lang="ja-JP" altLang="en-US" dirty="0"/>
              <a:t>マスター タイトルの書式設定</a:t>
            </a:r>
            <a:endParaRPr lang="en-US" dirty="0"/>
          </a:p>
        </p:txBody>
      </p:sp>
      <p:sp>
        <p:nvSpPr>
          <p:cNvPr id="3" name="コンテンツ プレースホルダー 2"/>
          <p:cNvSpPr>
            <a:spLocks noGrp="1"/>
          </p:cNvSpPr>
          <p:nvPr>
            <p:ph idx="1"/>
          </p:nvPr>
        </p:nvSpPr>
        <p:spPr/>
        <p:txBody>
          <a:bodyPr rtlCol="0"/>
          <a:lstStyle>
            <a:lvl1pPr>
              <a:defRPr sz="3600">
                <a:latin typeface="メイリオ" panose="020B0604030504040204" pitchFamily="50" charset="-128"/>
                <a:ea typeface="メイリオ" panose="020B0604030504040204" pitchFamily="50" charset="-128"/>
              </a:defRPr>
            </a:lvl1pPr>
            <a:lvl2pPr>
              <a:spcBef>
                <a:spcPts val="1200"/>
              </a:spcBef>
              <a:defRPr sz="3000">
                <a:latin typeface="メイリオ" panose="020B0604030504040204" pitchFamily="50" charset="-128"/>
                <a:ea typeface="メイリオ" panose="020B0604030504040204" pitchFamily="50" charset="-128"/>
              </a:defRPr>
            </a:lvl2pPr>
            <a:lvl3pPr>
              <a:defRPr sz="24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200">
                <a:latin typeface="メイリオ" panose="020B0604030504040204" pitchFamily="50" charset="-128"/>
                <a:ea typeface="メイリオ" panose="020B0604030504040204" pitchFamily="50" charset="-128"/>
              </a:defRPr>
            </a:lvl5p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BB10D81-EB47-474E-AFE6-F10ABA500AD1}" type="datetime1">
              <a:rPr lang="ja-JP" altLang="en-US" smtClean="0"/>
              <a:t>2022/9/30</a:t>
            </a:fld>
            <a:endParaRPr lang="en-US" dirty="0"/>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1"/>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cxnSp>
        <p:nvCxnSpPr>
          <p:cNvPr id="9" name="直線​​コネクタ(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付プレースホルダー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FAE9EC-F641-49D1-8818-C6EAB532FF50}" type="datetime1">
              <a:rPr lang="ja-JP" altLang="en-US" smtClean="0"/>
              <a:t>2022/9/30</a:t>
            </a:fld>
            <a:endParaRPr lang="en-US" dirty="0"/>
          </a:p>
        </p:txBody>
      </p:sp>
      <p:sp>
        <p:nvSpPr>
          <p:cNvPr id="8" name="フッター プレースホルダー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スライド番号プレースホルダー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タイトル 7"/>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97280" y="2120900"/>
            <a:ext cx="4639736" cy="3748193"/>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515944" y="2120900"/>
            <a:ext cx="4639736" cy="3748194"/>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B43ECC2-B0E5-4875-9C28-6BDA7278145C}" type="datetime1">
              <a:rPr lang="ja-JP" altLang="en-US" smtClean="0"/>
              <a:t>2022/9/30</a:t>
            </a:fld>
            <a:endParaRPr lang="en-US" dirty="0"/>
          </a:p>
        </p:txBody>
      </p:sp>
      <p:sp>
        <p:nvSpPr>
          <p:cNvPr id="9" name="フッター プレースホルダー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97280" y="2958274"/>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515944" y="2958273"/>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FA5138DC-E271-41C8-BE65-2AC8ADEEA4A9}" type="datetime1">
              <a:rPr lang="ja-JP" altLang="en-US" smtClean="0"/>
              <a:t>2022/9/30</a:t>
            </a:fld>
            <a:endParaRPr lang="en-US" dirty="0"/>
          </a:p>
        </p:txBody>
      </p:sp>
      <p:sp>
        <p:nvSpPr>
          <p:cNvPr id="11" name="フッター プレースホルダー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スライド番号プレースホルダー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6" name="日付プレースホルダー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F26F9E0-B2BB-4E8F-A353-6B1AF083078D}" type="datetime1">
              <a:rPr lang="ja-JP" altLang="en-US" smtClean="0"/>
              <a:t>2022/9/30</a:t>
            </a:fld>
            <a:endParaRPr lang="en-US" dirty="0"/>
          </a:p>
        </p:txBody>
      </p:sp>
      <p:sp>
        <p:nvSpPr>
          <p:cNvPr id="7" name="フッター プレースホルダー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スライド番号プレースホルダー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345DEE80-C133-4C82-BA52-6E6A78DF5359}" type="datetime1">
              <a:rPr lang="ja-JP" altLang="en-US" smtClean="0"/>
              <a:t>2022/9/30</a:t>
            </a:fld>
            <a:endParaRPr lang="en-US" dirty="0"/>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458984" y="812799"/>
            <a:ext cx="5928344" cy="5294757"/>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a:xfrm>
            <a:off x="643464" y="6446520"/>
            <a:ext cx="3517568" cy="365125"/>
          </a:xfrm>
        </p:spPr>
        <p:txBody>
          <a:bodyPr rtlCol="0"/>
          <a:lstStyle>
            <a:lvl1pPr algn="l">
              <a:defRPr/>
            </a:lvl1pPr>
          </a:lstStyle>
          <a:p>
            <a:pPr rtl="0"/>
            <a:fld id="{5D48F394-EB73-4DAF-B9DC-4B7F06E8D586}" type="datetime1">
              <a:rPr lang="ja-JP" altLang="en-US" smtClean="0"/>
              <a:t>2022/9/30</a:t>
            </a:fld>
            <a:endParaRPr lang="en-US" dirty="0"/>
          </a:p>
        </p:txBody>
      </p:sp>
      <p:sp>
        <p:nvSpPr>
          <p:cNvPr id="6" name="フッター プレースホルダー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スライド番号プレースホルダー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2" name="タイトル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pPr rtl="0"/>
            <a:fld id="{37D32CA8-DFB3-42D1-9A93-81D658AB3F6D}" type="datetime1">
              <a:rPr lang="ja-JP" altLang="en-US" smtClean="0"/>
              <a:t>2022/9/30</a:t>
            </a:fld>
            <a:endParaRPr lang="en-US" dirty="0"/>
          </a:p>
        </p:txBody>
      </p:sp>
      <p:sp>
        <p:nvSpPr>
          <p:cNvPr id="6" name="フッター プレースホルダー 5"/>
          <p:cNvSpPr>
            <a:spLocks noGrp="1"/>
          </p:cNvSpPr>
          <p:nvPr>
            <p:ph type="ftr" sz="quarter" idx="11"/>
          </p:nvPr>
        </p:nvSpPr>
        <p:spPr>
          <a:xfrm>
            <a:off x="1097279" y="6446838"/>
            <a:ext cx="6818262" cy="365125"/>
          </a:xfrm>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eiryo UI" panose="020B0604030504040204" pitchFamily="50" charset="-128"/>
                <a:ea typeface="Meiryo UI" panose="020B0604030504040204" pitchFamily="50" charset="-128"/>
              </a:defRPr>
            </a:lvl1pPr>
          </a:lstStyle>
          <a:p>
            <a:fld id="{9C574417-D6A5-4805-B113-749635F0A52F}" type="datetime1">
              <a:rPr lang="ja-JP" altLang="en-US" noProof="0" smtClean="0"/>
              <a:t>2022/9/30</a:t>
            </a:fld>
            <a:endParaRPr lang="ja-JP" altLang="en-US" noProof="0" dirty="0"/>
          </a:p>
        </p:txBody>
      </p:sp>
      <p:sp>
        <p:nvSpPr>
          <p:cNvPr id="5" name="フッター プレースホルダー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cxnSp>
        <p:nvCxnSpPr>
          <p:cNvPr id="10" name="直線​​コネクタ(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kumimoji="1" sz="1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長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r>
              <a:rPr lang="ja-JP" altLang="en-US" sz="3600" dirty="0">
                <a:latin typeface="MS Mincho" panose="02020609040205080304" pitchFamily="17" charset="-128"/>
                <a:ea typeface="MS Mincho" panose="02020609040205080304" pitchFamily="17" charset="-128"/>
              </a:rPr>
              <a:t>物質使用障害の治療目標</a:t>
            </a:r>
            <a:br>
              <a:rPr lang="en-US" altLang="ja-JP" sz="4800" dirty="0">
                <a:latin typeface="MS Mincho" panose="02020609040205080304" pitchFamily="17" charset="-128"/>
                <a:ea typeface="MS Mincho" panose="02020609040205080304" pitchFamily="17" charset="-128"/>
              </a:rPr>
            </a:br>
            <a:r>
              <a:rPr lang="en-US" altLang="ja-JP" sz="2800" dirty="0">
                <a:latin typeface="MS Mincho" panose="02020609040205080304" pitchFamily="17" charset="-128"/>
                <a:ea typeface="MS Mincho" panose="02020609040205080304" pitchFamily="17" charset="-128"/>
              </a:rPr>
              <a:t>-</a:t>
            </a:r>
            <a:r>
              <a:rPr lang="ja-JP" altLang="en-US" sz="2800" dirty="0">
                <a:latin typeface="MS Mincho" panose="02020609040205080304" pitchFamily="17" charset="-128"/>
                <a:ea typeface="MS Mincho" panose="02020609040205080304" pitchFamily="17" charset="-128"/>
              </a:rPr>
              <a:t>新アルコール・薬物使用障害の診断治療ガイドラインから</a:t>
            </a:r>
            <a:r>
              <a:rPr lang="en-US" altLang="ja-JP" sz="2800" dirty="0">
                <a:latin typeface="MS Mincho" panose="02020609040205080304" pitchFamily="17" charset="-128"/>
                <a:ea typeface="MS Mincho" panose="02020609040205080304" pitchFamily="17" charset="-128"/>
              </a:rPr>
              <a:t>-</a:t>
            </a:r>
            <a:endParaRPr lang="ja" sz="2800" dirty="0">
              <a:latin typeface="MS Mincho" panose="02020609040205080304" pitchFamily="17" charset="-128"/>
              <a:ea typeface="MS Mincho" panose="02020609040205080304" pitchFamily="17" charset="-128"/>
            </a:endParaRPr>
          </a:p>
        </p:txBody>
      </p:sp>
      <p:sp>
        <p:nvSpPr>
          <p:cNvPr id="3" name="サブタイトル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lnSpcReduction="10000"/>
          </a:bodyPr>
          <a:lstStyle/>
          <a:p>
            <a:pPr rtl="0"/>
            <a:r>
              <a:rPr lang="ja-JP" altLang="en-US" sz="2400" dirty="0">
                <a:solidFill>
                  <a:schemeClr val="tx1">
                    <a:lumMod val="85000"/>
                    <a:lumOff val="15000"/>
                  </a:schemeClr>
                </a:solidFill>
              </a:rPr>
              <a:t>医療法人耕仁会　札幌太田病院</a:t>
            </a:r>
            <a:endParaRPr lang="en-US" altLang="ja-JP" sz="2400" dirty="0">
              <a:solidFill>
                <a:schemeClr val="tx1">
                  <a:lumMod val="85000"/>
                  <a:lumOff val="15000"/>
                </a:schemeClr>
              </a:solidFill>
            </a:endParaRPr>
          </a:p>
          <a:p>
            <a:pPr rtl="0"/>
            <a:r>
              <a:rPr lang="ja-JP" altLang="en-US" sz="2400" dirty="0">
                <a:solidFill>
                  <a:schemeClr val="tx1">
                    <a:lumMod val="85000"/>
                    <a:lumOff val="15000"/>
                  </a:schemeClr>
                </a:solidFill>
              </a:rPr>
              <a:t>精神科　中村　俊介</a:t>
            </a:r>
            <a:endParaRPr lang="ja" sz="2400" dirty="0">
              <a:solidFill>
                <a:schemeClr val="tx1">
                  <a:lumMod val="85000"/>
                  <a:lumOff val="15000"/>
                </a:schemeClr>
              </a:solidFill>
            </a:endParaRPr>
          </a:p>
        </p:txBody>
      </p:sp>
      <p:pic>
        <p:nvPicPr>
          <p:cNvPr id="5" name="画像 4" descr="建物、座っている、ベンチ、側を含む画像&#10;&#10;自動生成された説明">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直線​​コネクタ(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A3F3C-1F0F-4E5C-96C3-21A1BC3EAC0E}"/>
              </a:ext>
            </a:extLst>
          </p:cNvPr>
          <p:cNvSpPr>
            <a:spLocks noGrp="1"/>
          </p:cNvSpPr>
          <p:nvPr>
            <p:ph type="title"/>
          </p:nvPr>
        </p:nvSpPr>
        <p:spPr/>
        <p:txBody>
          <a:bodyPr/>
          <a:lstStyle/>
          <a:p>
            <a:r>
              <a:rPr kumimoji="1" lang="en-US" altLang="ja-JP" dirty="0"/>
              <a:t>3-2.</a:t>
            </a:r>
            <a:r>
              <a:rPr kumimoji="1" lang="ja-JP" altLang="en-US" dirty="0"/>
              <a:t>認知行動療法</a:t>
            </a:r>
          </a:p>
        </p:txBody>
      </p:sp>
      <p:sp>
        <p:nvSpPr>
          <p:cNvPr id="4" name="日付プレースホルダー 3">
            <a:extLst>
              <a:ext uri="{FF2B5EF4-FFF2-40B4-BE49-F238E27FC236}">
                <a16:creationId xmlns:a16="http://schemas.microsoft.com/office/drawing/2014/main" id="{07139CCB-533B-4A83-82A4-04E37ACF55B3}"/>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
        <p:nvSpPr>
          <p:cNvPr id="6" name="コンテンツ プレースホルダー 5">
            <a:extLst>
              <a:ext uri="{FF2B5EF4-FFF2-40B4-BE49-F238E27FC236}">
                <a16:creationId xmlns:a16="http://schemas.microsoft.com/office/drawing/2014/main" id="{AFD65182-6437-0AA3-6827-CEE62CA4F959}"/>
              </a:ext>
            </a:extLst>
          </p:cNvPr>
          <p:cNvSpPr>
            <a:spLocks noGrp="1"/>
          </p:cNvSpPr>
          <p:nvPr>
            <p:ph idx="1"/>
          </p:nvPr>
        </p:nvSpPr>
        <p:spPr/>
        <p:txBody>
          <a:bodyPr>
            <a:normAutofit/>
          </a:bodyPr>
          <a:lstStyle/>
          <a:p>
            <a:r>
              <a:rPr lang="ja-JP" altLang="en-US" b="0" i="0" dirty="0">
                <a:solidFill>
                  <a:srgbClr val="1E1E17"/>
                </a:solidFill>
                <a:effectLst/>
                <a:latin typeface="ヒラギノ角ゴ ProN W3"/>
              </a:rPr>
              <a:t>物事や出来事に対する受け取り方＝「認知」</a:t>
            </a:r>
            <a:endParaRPr lang="en-US" altLang="ja-JP" b="0" i="0" dirty="0">
              <a:solidFill>
                <a:srgbClr val="1E1E17"/>
              </a:solidFill>
              <a:effectLst/>
              <a:latin typeface="ヒラギノ角ゴ ProN W3"/>
            </a:endParaRPr>
          </a:p>
          <a:p>
            <a:r>
              <a:rPr lang="ja-JP" altLang="en-US" b="0" i="0" dirty="0">
                <a:solidFill>
                  <a:srgbClr val="1E1E17"/>
                </a:solidFill>
                <a:effectLst/>
                <a:latin typeface="ヒラギノ角ゴ ProN W3"/>
              </a:rPr>
              <a:t>に働きかけて、行動や感情の変容を促す。</a:t>
            </a:r>
            <a:endParaRPr lang="en-US" altLang="ja-JP" b="0" i="0" dirty="0">
              <a:solidFill>
                <a:srgbClr val="1E1E17"/>
              </a:solidFill>
              <a:effectLst/>
              <a:latin typeface="ヒラギノ角ゴ ProN W3"/>
            </a:endParaRPr>
          </a:p>
          <a:p>
            <a:r>
              <a:rPr lang="en-US" altLang="ja-JP" b="0" i="0" dirty="0">
                <a:solidFill>
                  <a:srgbClr val="1E1E17"/>
                </a:solidFill>
                <a:effectLst/>
                <a:latin typeface="ヒラギノ角ゴ ProN W3"/>
              </a:rPr>
              <a:t>&gt;&gt;</a:t>
            </a:r>
            <a:r>
              <a:rPr lang="ja-JP" altLang="en-US" b="0" i="0" dirty="0">
                <a:solidFill>
                  <a:srgbClr val="1E1E17"/>
                </a:solidFill>
                <a:effectLst/>
                <a:latin typeface="ヒラギノ角ゴ ProN W3"/>
              </a:rPr>
              <a:t>どのような時に「飲酒」「薬物」「ギャンブル」をしようという認知が働いたか？</a:t>
            </a:r>
            <a:endParaRPr lang="en-US" altLang="ja-JP" b="0" i="0" dirty="0">
              <a:solidFill>
                <a:srgbClr val="1E1E17"/>
              </a:solidFill>
              <a:effectLst/>
              <a:latin typeface="ヒラギノ角ゴ ProN W3"/>
            </a:endParaRPr>
          </a:p>
          <a:p>
            <a:r>
              <a:rPr lang="ja-JP" altLang="en-US" dirty="0">
                <a:solidFill>
                  <a:srgbClr val="1E1E17"/>
                </a:solidFill>
                <a:latin typeface="ヒラギノ角ゴ ProN W3"/>
              </a:rPr>
              <a:t>＝</a:t>
            </a:r>
            <a:r>
              <a:rPr lang="ja-JP" altLang="en-US" dirty="0">
                <a:solidFill>
                  <a:srgbClr val="00B050"/>
                </a:solidFill>
                <a:latin typeface="ヒラギノ角ゴ ProN W3"/>
              </a:rPr>
              <a:t>引き金</a:t>
            </a:r>
            <a:r>
              <a:rPr lang="ja-JP" altLang="en-US" dirty="0">
                <a:solidFill>
                  <a:srgbClr val="1E1E17"/>
                </a:solidFill>
                <a:latin typeface="ヒラギノ角ゴ ProN W3"/>
              </a:rPr>
              <a:t>を知り、対処を知る。</a:t>
            </a:r>
            <a:endParaRPr lang="ja-JP" altLang="en-US" dirty="0"/>
          </a:p>
        </p:txBody>
      </p:sp>
    </p:spTree>
    <p:extLst>
      <p:ext uri="{BB962C8B-B14F-4D97-AF65-F5344CB8AC3E}">
        <p14:creationId xmlns:p14="http://schemas.microsoft.com/office/powerpoint/2010/main" val="242366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AB41C-A132-1A15-7CA2-FDA4C25640CB}"/>
              </a:ext>
            </a:extLst>
          </p:cNvPr>
          <p:cNvSpPr>
            <a:spLocks noGrp="1"/>
          </p:cNvSpPr>
          <p:nvPr>
            <p:ph type="title"/>
          </p:nvPr>
        </p:nvSpPr>
        <p:spPr/>
        <p:txBody>
          <a:bodyPr/>
          <a:lstStyle/>
          <a:p>
            <a:r>
              <a:rPr kumimoji="1" lang="en-US" altLang="ja-JP" dirty="0"/>
              <a:t>3-3</a:t>
            </a:r>
            <a:r>
              <a:rPr lang="en-US" altLang="ja-JP" dirty="0"/>
              <a:t>.</a:t>
            </a:r>
            <a:r>
              <a:rPr lang="ja-JP" altLang="en-US" dirty="0"/>
              <a:t>薬物療法①</a:t>
            </a:r>
            <a:endParaRPr kumimoji="1" lang="ja-JP" altLang="en-US" dirty="0"/>
          </a:p>
        </p:txBody>
      </p:sp>
      <p:sp>
        <p:nvSpPr>
          <p:cNvPr id="3" name="コンテンツ プレースホルダー 2">
            <a:extLst>
              <a:ext uri="{FF2B5EF4-FFF2-40B4-BE49-F238E27FC236}">
                <a16:creationId xmlns:a16="http://schemas.microsoft.com/office/drawing/2014/main" id="{0CC199F1-318B-4DB9-8272-5DD8BD41B36B}"/>
              </a:ext>
            </a:extLst>
          </p:cNvPr>
          <p:cNvSpPr>
            <a:spLocks noGrp="1"/>
          </p:cNvSpPr>
          <p:nvPr>
            <p:ph idx="1"/>
          </p:nvPr>
        </p:nvSpPr>
        <p:spPr/>
        <p:txBody>
          <a:bodyPr>
            <a:normAutofit fontScale="92500" lnSpcReduction="20000"/>
          </a:bodyPr>
          <a:lstStyle/>
          <a:p>
            <a:r>
              <a:rPr kumimoji="1" lang="ja-JP" altLang="en-US" sz="3200" dirty="0"/>
              <a:t>第</a:t>
            </a:r>
            <a:r>
              <a:rPr kumimoji="1" lang="en-US" altLang="ja-JP" sz="3200" dirty="0"/>
              <a:t>1</a:t>
            </a:r>
            <a:r>
              <a:rPr kumimoji="1" lang="ja-JP" altLang="en-US" sz="3200" dirty="0"/>
              <a:t>選択薬：アカンプロサート</a:t>
            </a:r>
            <a:endParaRPr kumimoji="1" lang="en-US" altLang="ja-JP" sz="3200" dirty="0"/>
          </a:p>
          <a:p>
            <a:r>
              <a:rPr lang="ja-JP" altLang="en-US" sz="2400" dirty="0"/>
              <a:t>渇望を抑えることで再飲酒を防ぐ</a:t>
            </a:r>
            <a:endParaRPr lang="en-US" altLang="ja-JP" sz="2400" dirty="0"/>
          </a:p>
          <a:p>
            <a:r>
              <a:rPr kumimoji="1" lang="ja-JP" altLang="en-US" sz="2400" dirty="0"/>
              <a:t>アルコール関連の不眠や睡眠構造を改善するという報告も</a:t>
            </a:r>
            <a:endParaRPr kumimoji="1" lang="en-US" altLang="ja-JP" sz="2400" dirty="0"/>
          </a:p>
          <a:p>
            <a:endParaRPr lang="en-US" altLang="ja-JP" sz="3200" dirty="0"/>
          </a:p>
          <a:p>
            <a:r>
              <a:rPr lang="ja-JP" altLang="en-US" sz="3200" dirty="0"/>
              <a:t>第</a:t>
            </a:r>
            <a:r>
              <a:rPr lang="en-US" altLang="ja-JP" sz="3200" dirty="0"/>
              <a:t>2</a:t>
            </a:r>
            <a:r>
              <a:rPr lang="ja-JP" altLang="en-US" sz="3200" dirty="0"/>
              <a:t>選択薬：シアナマイド、ジスルフィラム</a:t>
            </a:r>
            <a:endParaRPr lang="en-US" altLang="ja-JP" sz="3200" dirty="0"/>
          </a:p>
          <a:p>
            <a:r>
              <a:rPr kumimoji="1" lang="ja-JP" altLang="en-US" sz="2800" dirty="0"/>
              <a:t>抗酒剤　飲酒すると嘔気、目まい、動悸、脱力が生じて再飲酒を抑制する</a:t>
            </a:r>
          </a:p>
        </p:txBody>
      </p:sp>
      <p:sp>
        <p:nvSpPr>
          <p:cNvPr id="4" name="日付プレースホルダー 3">
            <a:extLst>
              <a:ext uri="{FF2B5EF4-FFF2-40B4-BE49-F238E27FC236}">
                <a16:creationId xmlns:a16="http://schemas.microsoft.com/office/drawing/2014/main" id="{AEAE6D09-256C-89B0-D11E-B8B2A6C601B1}"/>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94209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89919-3A42-F18E-3EFE-96E1D90334F0}"/>
              </a:ext>
            </a:extLst>
          </p:cNvPr>
          <p:cNvSpPr>
            <a:spLocks noGrp="1"/>
          </p:cNvSpPr>
          <p:nvPr>
            <p:ph type="title"/>
          </p:nvPr>
        </p:nvSpPr>
        <p:spPr/>
        <p:txBody>
          <a:bodyPr/>
          <a:lstStyle/>
          <a:p>
            <a:r>
              <a:rPr kumimoji="1" lang="en-US" altLang="ja-JP" dirty="0"/>
              <a:t>3-4.</a:t>
            </a:r>
            <a:r>
              <a:rPr lang="ja-JP" altLang="en-US" dirty="0"/>
              <a:t>薬物療法②</a:t>
            </a:r>
            <a:endParaRPr kumimoji="1" lang="ja-JP" altLang="en-US" dirty="0"/>
          </a:p>
        </p:txBody>
      </p:sp>
      <p:sp>
        <p:nvSpPr>
          <p:cNvPr id="3" name="コンテンツ プレースホルダー 2">
            <a:extLst>
              <a:ext uri="{FF2B5EF4-FFF2-40B4-BE49-F238E27FC236}">
                <a16:creationId xmlns:a16="http://schemas.microsoft.com/office/drawing/2014/main" id="{788983CA-FF92-B69E-63C5-24E0B3F3FE6C}"/>
              </a:ext>
            </a:extLst>
          </p:cNvPr>
          <p:cNvSpPr>
            <a:spLocks noGrp="1"/>
          </p:cNvSpPr>
          <p:nvPr>
            <p:ph idx="1"/>
          </p:nvPr>
        </p:nvSpPr>
        <p:spPr/>
        <p:txBody>
          <a:bodyPr>
            <a:normAutofit/>
          </a:bodyPr>
          <a:lstStyle/>
          <a:p>
            <a:r>
              <a:rPr kumimoji="1" lang="ja-JP" altLang="en-US" sz="3200" dirty="0"/>
              <a:t>ナルメフェン：飲酒量低減が目標の場合</a:t>
            </a:r>
            <a:endParaRPr kumimoji="1" lang="en-US" altLang="ja-JP" sz="3200" dirty="0"/>
          </a:p>
          <a:p>
            <a:r>
              <a:rPr kumimoji="1" lang="ja-JP" altLang="en-US" sz="2800" dirty="0"/>
              <a:t>飲酒時のポジティブな反応が減少</a:t>
            </a:r>
            <a:endParaRPr kumimoji="1" lang="en-US" altLang="ja-JP" sz="2800" dirty="0"/>
          </a:p>
          <a:p>
            <a:r>
              <a:rPr lang="ja-JP" altLang="en-US" sz="2800" dirty="0"/>
              <a:t>非飲酒時の不快感を軽減する効果がある</a:t>
            </a:r>
            <a:endParaRPr lang="en-US" altLang="ja-JP" sz="2800" dirty="0"/>
          </a:p>
          <a:p>
            <a:endParaRPr kumimoji="1" lang="en-US" altLang="ja-JP" sz="2800" dirty="0"/>
          </a:p>
          <a:p>
            <a:pPr marL="0" indent="0">
              <a:buNone/>
            </a:pPr>
            <a:r>
              <a:rPr kumimoji="1" lang="ja-JP" altLang="en-US" sz="2800" dirty="0"/>
              <a:t>＞＞どの薬剤も、心理社会的治療との併用が大切</a:t>
            </a:r>
          </a:p>
        </p:txBody>
      </p:sp>
      <p:sp>
        <p:nvSpPr>
          <p:cNvPr id="4" name="日付プレースホルダー 3">
            <a:extLst>
              <a:ext uri="{FF2B5EF4-FFF2-40B4-BE49-F238E27FC236}">
                <a16:creationId xmlns:a16="http://schemas.microsoft.com/office/drawing/2014/main" id="{3E42C996-A73E-B25B-E6C0-988F9F604B55}"/>
              </a:ext>
            </a:extLst>
          </p:cNvPr>
          <p:cNvSpPr>
            <a:spLocks noGrp="1"/>
          </p:cNvSpPr>
          <p:nvPr>
            <p:ph type="dt" sz="half" idx="10"/>
          </p:nvPr>
        </p:nvSpPr>
        <p:spPr/>
        <p:txBody>
          <a:bodyPr/>
          <a:lstStyle/>
          <a:p>
            <a:pPr rtl="0"/>
            <a:fld id="{6BB10D81-EB47-474E-AFE6-F10ABA500AD1}" type="datetime1">
              <a:rPr lang="ja-JP" altLang="en-US" smtClean="0"/>
              <a:t>2022/10/1</a:t>
            </a:fld>
            <a:endParaRPr lang="en-US" dirty="0"/>
          </a:p>
        </p:txBody>
      </p:sp>
    </p:spTree>
    <p:extLst>
      <p:ext uri="{BB962C8B-B14F-4D97-AF65-F5344CB8AC3E}">
        <p14:creationId xmlns:p14="http://schemas.microsoft.com/office/powerpoint/2010/main" val="180179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A059F-EF4D-FC48-E9AB-5B025234AFC0}"/>
              </a:ext>
            </a:extLst>
          </p:cNvPr>
          <p:cNvSpPr>
            <a:spLocks noGrp="1"/>
          </p:cNvSpPr>
          <p:nvPr>
            <p:ph type="title"/>
          </p:nvPr>
        </p:nvSpPr>
        <p:spPr/>
        <p:txBody>
          <a:bodyPr/>
          <a:lstStyle/>
          <a:p>
            <a:r>
              <a:rPr kumimoji="1" lang="en-US" altLang="ja-JP" dirty="0"/>
              <a:t>3-5.</a:t>
            </a:r>
            <a:r>
              <a:rPr kumimoji="1" lang="ja-JP" altLang="en-US" dirty="0"/>
              <a:t>自助グループ</a:t>
            </a:r>
          </a:p>
        </p:txBody>
      </p:sp>
      <p:sp>
        <p:nvSpPr>
          <p:cNvPr id="3" name="コンテンツ プレースホルダー 2">
            <a:extLst>
              <a:ext uri="{FF2B5EF4-FFF2-40B4-BE49-F238E27FC236}">
                <a16:creationId xmlns:a16="http://schemas.microsoft.com/office/drawing/2014/main" id="{82A7DEA0-24CD-A112-C64B-3B11A70084CF}"/>
              </a:ext>
            </a:extLst>
          </p:cNvPr>
          <p:cNvSpPr>
            <a:spLocks noGrp="1"/>
          </p:cNvSpPr>
          <p:nvPr>
            <p:ph idx="1"/>
          </p:nvPr>
        </p:nvSpPr>
        <p:spPr/>
        <p:txBody>
          <a:bodyPr>
            <a:normAutofit/>
          </a:bodyPr>
          <a:lstStyle/>
          <a:p>
            <a:r>
              <a:rPr kumimoji="1" lang="ja-JP" altLang="en-US" sz="3200" dirty="0"/>
              <a:t>断酒会・</a:t>
            </a:r>
            <a:r>
              <a:rPr kumimoji="1" lang="en-US" altLang="ja-JP" sz="3200" dirty="0"/>
              <a:t>AA</a:t>
            </a:r>
            <a:r>
              <a:rPr kumimoji="1" lang="ja-JP" altLang="en-US" sz="3200" dirty="0"/>
              <a:t>（アルコール）・</a:t>
            </a:r>
            <a:r>
              <a:rPr kumimoji="1" lang="en-US" altLang="ja-JP" sz="3200" dirty="0"/>
              <a:t>GA</a:t>
            </a:r>
            <a:r>
              <a:rPr kumimoji="1" lang="ja-JP" altLang="en-US" sz="3200" dirty="0"/>
              <a:t>（ギャンブル）</a:t>
            </a:r>
            <a:endParaRPr kumimoji="1" lang="en-US" altLang="ja-JP" sz="3200" dirty="0"/>
          </a:p>
          <a:p>
            <a:r>
              <a:rPr kumimoji="1" lang="ja-JP" altLang="en-US" sz="3200" dirty="0"/>
              <a:t>使用障害からの回復の原点</a:t>
            </a:r>
            <a:endParaRPr kumimoji="1" lang="en-US" altLang="ja-JP" sz="3200" dirty="0"/>
          </a:p>
          <a:p>
            <a:r>
              <a:rPr lang="ja-JP" altLang="en-US" sz="3200" dirty="0"/>
              <a:t>孤独の解消・安心して感情を吐露できる場所・仲間の回復を見て、自信を取り戻す</a:t>
            </a:r>
            <a:endParaRPr kumimoji="1" lang="en-US" altLang="ja-JP" sz="3200" dirty="0"/>
          </a:p>
          <a:p>
            <a:endParaRPr kumimoji="1" lang="ja-JP" altLang="en-US" sz="3200" dirty="0"/>
          </a:p>
        </p:txBody>
      </p:sp>
      <p:sp>
        <p:nvSpPr>
          <p:cNvPr id="4" name="日付プレースホルダー 3">
            <a:extLst>
              <a:ext uri="{FF2B5EF4-FFF2-40B4-BE49-F238E27FC236}">
                <a16:creationId xmlns:a16="http://schemas.microsoft.com/office/drawing/2014/main" id="{22C59C3F-F0EF-A170-ED27-88DFEB86F13A}"/>
              </a:ext>
            </a:extLst>
          </p:cNvPr>
          <p:cNvSpPr>
            <a:spLocks noGrp="1"/>
          </p:cNvSpPr>
          <p:nvPr>
            <p:ph type="dt" sz="half" idx="10"/>
          </p:nvPr>
        </p:nvSpPr>
        <p:spPr/>
        <p:txBody>
          <a:bodyPr/>
          <a:lstStyle/>
          <a:p>
            <a:pPr rtl="0"/>
            <a:fld id="{6BB10D81-EB47-474E-AFE6-F10ABA500AD1}" type="datetime1">
              <a:rPr lang="ja-JP" altLang="en-US" smtClean="0"/>
              <a:t>2022/10/1</a:t>
            </a:fld>
            <a:endParaRPr lang="en-US" dirty="0"/>
          </a:p>
        </p:txBody>
      </p:sp>
    </p:spTree>
    <p:extLst>
      <p:ext uri="{BB962C8B-B14F-4D97-AF65-F5344CB8AC3E}">
        <p14:creationId xmlns:p14="http://schemas.microsoft.com/office/powerpoint/2010/main" val="65818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59EE24-5EC4-4DF1-1E4A-8F94AF432374}"/>
              </a:ext>
            </a:extLst>
          </p:cNvPr>
          <p:cNvSpPr>
            <a:spLocks noGrp="1"/>
          </p:cNvSpPr>
          <p:nvPr>
            <p:ph type="title"/>
          </p:nvPr>
        </p:nvSpPr>
        <p:spPr/>
        <p:txBody>
          <a:bodyPr/>
          <a:lstStyle/>
          <a:p>
            <a:r>
              <a:rPr kumimoji="1" lang="en-US" altLang="ja-JP" dirty="0"/>
              <a:t>3-6.</a:t>
            </a:r>
            <a:r>
              <a:rPr kumimoji="1" lang="ja-JP" altLang="en-US" dirty="0"/>
              <a:t>行動変容ステージモデル</a:t>
            </a:r>
          </a:p>
        </p:txBody>
      </p:sp>
      <p:pic>
        <p:nvPicPr>
          <p:cNvPr id="6" name="コンテンツ プレースホルダー 5">
            <a:extLst>
              <a:ext uri="{FF2B5EF4-FFF2-40B4-BE49-F238E27FC236}">
                <a16:creationId xmlns:a16="http://schemas.microsoft.com/office/drawing/2014/main" id="{0CEA1867-6ED9-3288-AEE9-BC8D081BAD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667" y="2024436"/>
            <a:ext cx="9812972" cy="1661583"/>
          </a:xfrm>
        </p:spPr>
      </p:pic>
      <p:sp>
        <p:nvSpPr>
          <p:cNvPr id="4" name="日付プレースホルダー 3">
            <a:extLst>
              <a:ext uri="{FF2B5EF4-FFF2-40B4-BE49-F238E27FC236}">
                <a16:creationId xmlns:a16="http://schemas.microsoft.com/office/drawing/2014/main" id="{EF8F2EB5-B6CA-3C53-C116-2B8A0AA377C7}"/>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
        <p:nvSpPr>
          <p:cNvPr id="7" name="テキスト ボックス 6">
            <a:extLst>
              <a:ext uri="{FF2B5EF4-FFF2-40B4-BE49-F238E27FC236}">
                <a16:creationId xmlns:a16="http://schemas.microsoft.com/office/drawing/2014/main" id="{5CC3CCB4-FA36-6674-8571-2423A99D0F0E}"/>
              </a:ext>
            </a:extLst>
          </p:cNvPr>
          <p:cNvSpPr txBox="1"/>
          <p:nvPr/>
        </p:nvSpPr>
        <p:spPr>
          <a:xfrm>
            <a:off x="1097280" y="4097864"/>
            <a:ext cx="10249746" cy="2092881"/>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各ステージによって、より最適な対応、情報提供をしていく。</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無関心期・関心期・準備期のステージにある方に、無理強いしても反発してしまう場合がある。</a:t>
            </a:r>
            <a:endParaRPr kumimoji="1" lang="en-US" altLang="ja-JP" sz="2800" dirty="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083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DF78E-994D-762B-DC26-A5ECC79A3371}"/>
              </a:ext>
            </a:extLst>
          </p:cNvPr>
          <p:cNvSpPr>
            <a:spLocks noGrp="1"/>
          </p:cNvSpPr>
          <p:nvPr>
            <p:ph type="title"/>
          </p:nvPr>
        </p:nvSpPr>
        <p:spPr/>
        <p:txBody>
          <a:bodyPr>
            <a:normAutofit/>
          </a:bodyPr>
          <a:lstStyle/>
          <a:p>
            <a:r>
              <a:rPr kumimoji="1" lang="ja-JP" altLang="en-US" sz="4000" dirty="0"/>
              <a:t>まとめ</a:t>
            </a:r>
          </a:p>
        </p:txBody>
      </p:sp>
      <p:sp>
        <p:nvSpPr>
          <p:cNvPr id="3" name="コンテンツ プレースホルダー 2">
            <a:extLst>
              <a:ext uri="{FF2B5EF4-FFF2-40B4-BE49-F238E27FC236}">
                <a16:creationId xmlns:a16="http://schemas.microsoft.com/office/drawing/2014/main" id="{6B27CFB7-02E2-1182-A597-D14938A23105}"/>
              </a:ext>
            </a:extLst>
          </p:cNvPr>
          <p:cNvSpPr>
            <a:spLocks noGrp="1"/>
          </p:cNvSpPr>
          <p:nvPr>
            <p:ph idx="1"/>
          </p:nvPr>
        </p:nvSpPr>
        <p:spPr/>
        <p:txBody>
          <a:bodyPr/>
          <a:lstStyle/>
          <a:p>
            <a:pPr>
              <a:buFont typeface="Arial" panose="020B0604020202020204" pitchFamily="34" charset="0"/>
              <a:buChar char="•"/>
            </a:pPr>
            <a:r>
              <a:rPr kumimoji="1" lang="ja-JP" altLang="en-US" dirty="0"/>
              <a:t>現在困っていることにフォーカスする。</a:t>
            </a:r>
            <a:endParaRPr kumimoji="1" lang="en-US" altLang="ja-JP" dirty="0"/>
          </a:p>
          <a:p>
            <a:pPr>
              <a:buFont typeface="Arial" panose="020B0604020202020204" pitchFamily="34" charset="0"/>
              <a:buChar char="•"/>
            </a:pPr>
            <a:r>
              <a:rPr lang="ja-JP" altLang="en-US" dirty="0"/>
              <a:t>単に断酒・飲酒量低減にとどまらない。</a:t>
            </a:r>
            <a:endParaRPr lang="en-US" altLang="ja-JP" dirty="0"/>
          </a:p>
          <a:p>
            <a:pPr>
              <a:buFont typeface="Arial" panose="020B0604020202020204" pitchFamily="34" charset="0"/>
              <a:buChar char="•"/>
            </a:pPr>
            <a:r>
              <a:rPr kumimoji="1" lang="ja-JP" altLang="en-US" dirty="0">
                <a:solidFill>
                  <a:srgbClr val="00B050"/>
                </a:solidFill>
              </a:rPr>
              <a:t>「どんな良いことがあるのか」・「どんな素晴らしい時間が過ごせるのか」・「どんな問題を解決できるのか」</a:t>
            </a:r>
            <a:r>
              <a:rPr lang="ja-JP" altLang="en-US" dirty="0">
                <a:solidFill>
                  <a:srgbClr val="00B050"/>
                </a:solidFill>
              </a:rPr>
              <a:t>を提供していく。</a:t>
            </a:r>
            <a:endParaRPr kumimoji="1" lang="ja-JP" altLang="en-US" dirty="0">
              <a:solidFill>
                <a:srgbClr val="00B050"/>
              </a:solidFill>
            </a:endParaRPr>
          </a:p>
        </p:txBody>
      </p:sp>
      <p:sp>
        <p:nvSpPr>
          <p:cNvPr id="4" name="日付プレースホルダー 3">
            <a:extLst>
              <a:ext uri="{FF2B5EF4-FFF2-40B4-BE49-F238E27FC236}">
                <a16:creationId xmlns:a16="http://schemas.microsoft.com/office/drawing/2014/main" id="{4A0020F1-85AA-63B7-956A-1FF249618BFD}"/>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147769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D05DF-DABF-40F8-A131-D91D23C0438C}"/>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294CD41E-F7EB-4743-B39F-FCA75D869A2E}"/>
              </a:ext>
            </a:extLst>
          </p:cNvPr>
          <p:cNvSpPr>
            <a:spLocks noGrp="1"/>
          </p:cNvSpPr>
          <p:nvPr>
            <p:ph idx="1"/>
          </p:nvPr>
        </p:nvSpPr>
        <p:spPr/>
        <p:txBody>
          <a:bodyPr>
            <a:normAutofit/>
          </a:bodyPr>
          <a:lstStyle/>
          <a:p>
            <a:pPr marL="742950" indent="-742950">
              <a:buFont typeface="+mj-lt"/>
              <a:buAutoNum type="arabicPeriod"/>
            </a:pPr>
            <a:r>
              <a:rPr kumimoji="1" lang="ja-JP" altLang="en-US" sz="2000" dirty="0"/>
              <a:t>新アルコール・薬物使用障害の診断治療ガイドライン</a:t>
            </a:r>
            <a:r>
              <a:rPr kumimoji="1" lang="en-US" altLang="ja-JP" sz="2000" dirty="0"/>
              <a:t>,2018</a:t>
            </a:r>
          </a:p>
          <a:p>
            <a:pPr marL="742950" indent="-742950">
              <a:buFont typeface="+mj-lt"/>
              <a:buAutoNum type="arabicPeriod"/>
            </a:pPr>
            <a:r>
              <a:rPr kumimoji="1" lang="en-US" altLang="ja-JP" sz="2000" dirty="0"/>
              <a:t>Frontiers</a:t>
            </a:r>
            <a:r>
              <a:rPr kumimoji="1" lang="ja-JP" altLang="en-US" sz="2000" dirty="0"/>
              <a:t> </a:t>
            </a:r>
            <a:r>
              <a:rPr kumimoji="1" lang="en-US" altLang="ja-JP" sz="2000" dirty="0"/>
              <a:t>in</a:t>
            </a:r>
            <a:r>
              <a:rPr lang="ja-JP" altLang="en-US" sz="2000" dirty="0"/>
              <a:t> </a:t>
            </a:r>
            <a:r>
              <a:rPr lang="en-US" altLang="ja-JP" sz="2000" dirty="0"/>
              <a:t>Alcoholism,9-(2),2021</a:t>
            </a:r>
          </a:p>
          <a:p>
            <a:pPr marL="742950" indent="-742950">
              <a:buFont typeface="+mj-lt"/>
              <a:buAutoNum type="arabicPeriod"/>
            </a:pPr>
            <a:r>
              <a:rPr kumimoji="1" lang="en-US" altLang="ja-JP" sz="2000" dirty="0"/>
              <a:t>Frontiers</a:t>
            </a:r>
            <a:r>
              <a:rPr kumimoji="1" lang="ja-JP" altLang="en-US" sz="2000" dirty="0"/>
              <a:t> </a:t>
            </a:r>
            <a:r>
              <a:rPr kumimoji="1" lang="en-US" altLang="ja-JP" sz="2000" dirty="0"/>
              <a:t>in</a:t>
            </a:r>
            <a:r>
              <a:rPr lang="ja-JP" altLang="en-US" sz="2000" dirty="0"/>
              <a:t> </a:t>
            </a:r>
            <a:r>
              <a:rPr lang="en-US" altLang="ja-JP" sz="2000" dirty="0"/>
              <a:t>Alcoholism,10-(1),2022</a:t>
            </a:r>
          </a:p>
          <a:p>
            <a:pPr marL="742950" indent="-742950">
              <a:buFont typeface="+mj-lt"/>
              <a:buAutoNum type="arabicPeriod"/>
            </a:pPr>
            <a:r>
              <a:rPr lang="ja-JP" altLang="en-US" sz="2000" dirty="0"/>
              <a:t>臨床精神医学</a:t>
            </a:r>
            <a:r>
              <a:rPr lang="en-US" altLang="ja-JP" sz="2000" dirty="0"/>
              <a:t>,vol49-10,2020</a:t>
            </a:r>
          </a:p>
          <a:p>
            <a:pPr marL="742950" indent="-742950">
              <a:buFont typeface="+mj-lt"/>
              <a:buAutoNum type="arabicPeriod"/>
            </a:pPr>
            <a:r>
              <a:rPr lang="ja-JP" altLang="en-US" sz="2000" dirty="0"/>
              <a:t>臨床精神薬理</a:t>
            </a:r>
            <a:r>
              <a:rPr lang="en-US" altLang="ja-JP" sz="2000" dirty="0"/>
              <a:t>,vol24-12,2021</a:t>
            </a:r>
          </a:p>
          <a:p>
            <a:pPr marL="742950" indent="-742950">
              <a:buFont typeface="+mj-lt"/>
              <a:buAutoNum type="arabicPeriod"/>
            </a:pPr>
            <a:r>
              <a:rPr lang="ja-JP" altLang="en-US" sz="2000" dirty="0"/>
              <a:t>精神神経学雑誌</a:t>
            </a:r>
            <a:r>
              <a:rPr lang="en-US" altLang="ja-JP" sz="2000" dirty="0"/>
              <a:t>,vol123-8,2021</a:t>
            </a:r>
          </a:p>
          <a:p>
            <a:pPr marL="742950" indent="-742950">
              <a:buFont typeface="+mj-lt"/>
              <a:buAutoNum type="arabicPeriod"/>
            </a:pPr>
            <a:r>
              <a:rPr lang="ja-JP" altLang="en-US" sz="2000" dirty="0"/>
              <a:t>成瀬暢也</a:t>
            </a:r>
            <a:r>
              <a:rPr lang="en-US" altLang="ja-JP" sz="2000" dirty="0"/>
              <a:t>,</a:t>
            </a:r>
            <a:r>
              <a:rPr lang="ja-JP" altLang="en-US" sz="2000" dirty="0"/>
              <a:t>ハームリダクションアプローチ</a:t>
            </a:r>
            <a:r>
              <a:rPr lang="en-US" altLang="ja-JP" sz="2000" dirty="0"/>
              <a:t>,</a:t>
            </a:r>
            <a:r>
              <a:rPr lang="ja-JP" altLang="en-US" sz="2000" dirty="0"/>
              <a:t>中外医学社</a:t>
            </a:r>
            <a:r>
              <a:rPr lang="en-US" altLang="ja-JP" sz="2000" dirty="0"/>
              <a:t>,2019</a:t>
            </a:r>
          </a:p>
        </p:txBody>
      </p:sp>
      <p:sp>
        <p:nvSpPr>
          <p:cNvPr id="4" name="日付プレースホルダー 3">
            <a:extLst>
              <a:ext uri="{FF2B5EF4-FFF2-40B4-BE49-F238E27FC236}">
                <a16:creationId xmlns:a16="http://schemas.microsoft.com/office/drawing/2014/main" id="{24C8D2B8-B1FA-49CD-915A-7F9547672670}"/>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247547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61D70EA-BD1E-48AA-8B29-82A96713BC2D}"/>
              </a:ext>
            </a:extLst>
          </p:cNvPr>
          <p:cNvSpPr>
            <a:spLocks noGrp="1"/>
          </p:cNvSpPr>
          <p:nvPr>
            <p:ph type="title"/>
          </p:nvPr>
        </p:nvSpPr>
        <p:spPr/>
        <p:txBody>
          <a:bodyPr>
            <a:normAutofit/>
          </a:bodyPr>
          <a:lstStyle/>
          <a:p>
            <a:r>
              <a:rPr lang="ja-JP" altLang="en-US" sz="4400" dirty="0"/>
              <a:t>ご清聴ありがとうございました。</a:t>
            </a:r>
          </a:p>
        </p:txBody>
      </p:sp>
      <p:sp>
        <p:nvSpPr>
          <p:cNvPr id="4" name="テキスト プレースホルダー 3">
            <a:extLst>
              <a:ext uri="{FF2B5EF4-FFF2-40B4-BE49-F238E27FC236}">
                <a16:creationId xmlns:a16="http://schemas.microsoft.com/office/drawing/2014/main" id="{8AB1A45E-1837-47AB-8975-A29E31EE18D7}"/>
              </a:ext>
            </a:extLst>
          </p:cNvPr>
          <p:cNvSpPr>
            <a:spLocks noGrp="1"/>
          </p:cNvSpPr>
          <p:nvPr>
            <p:ph type="body" idx="1"/>
          </p:nvPr>
        </p:nvSpPr>
        <p:spPr/>
        <p:txBody>
          <a:bodyPr/>
          <a:lstStyle/>
          <a:p>
            <a:r>
              <a:rPr lang="ja-JP" altLang="en-US" dirty="0"/>
              <a:t>　</a:t>
            </a:r>
          </a:p>
        </p:txBody>
      </p:sp>
      <p:sp>
        <p:nvSpPr>
          <p:cNvPr id="2" name="日付プレースホルダー 1">
            <a:extLst>
              <a:ext uri="{FF2B5EF4-FFF2-40B4-BE49-F238E27FC236}">
                <a16:creationId xmlns:a16="http://schemas.microsoft.com/office/drawing/2014/main" id="{08C1BC64-472F-4978-B73B-04DF28E2DA04}"/>
              </a:ext>
            </a:extLst>
          </p:cNvPr>
          <p:cNvSpPr>
            <a:spLocks noGrp="1"/>
          </p:cNvSpPr>
          <p:nvPr>
            <p:ph type="dt" sz="half" idx="10"/>
          </p:nvPr>
        </p:nvSpPr>
        <p:spPr/>
        <p:txBody>
          <a:bodyPr/>
          <a:lstStyle/>
          <a:p>
            <a:pPr rtl="0"/>
            <a:fld id="{345DEE80-C133-4C82-BA52-6E6A78DF5359}" type="datetime1">
              <a:rPr lang="ja-JP" altLang="en-US" smtClean="0"/>
              <a:t>2022/9/30</a:t>
            </a:fld>
            <a:endParaRPr lang="en-US" dirty="0"/>
          </a:p>
        </p:txBody>
      </p:sp>
    </p:spTree>
    <p:extLst>
      <p:ext uri="{BB962C8B-B14F-4D97-AF65-F5344CB8AC3E}">
        <p14:creationId xmlns:p14="http://schemas.microsoft.com/office/powerpoint/2010/main" val="2258211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C66CCBD-91DD-4A75-A8A1-EB39E34DDDFF}"/>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156113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D2208-7386-6991-7E19-24F06B1A6BF5}"/>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7BF8C7BE-7AA9-3EC8-F5A2-14F00DF7AB53}"/>
              </a:ext>
            </a:extLst>
          </p:cNvPr>
          <p:cNvSpPr>
            <a:spLocks noGrp="1"/>
          </p:cNvSpPr>
          <p:nvPr>
            <p:ph idx="1"/>
          </p:nvPr>
        </p:nvSpPr>
        <p:spPr/>
        <p:txBody>
          <a:bodyPr/>
          <a:lstStyle/>
          <a:p>
            <a:pPr marL="742950" indent="-742950">
              <a:buFont typeface="+mj-lt"/>
              <a:buAutoNum type="arabicPeriod"/>
            </a:pPr>
            <a:r>
              <a:rPr kumimoji="1" lang="ja-JP" altLang="en-US" dirty="0"/>
              <a:t>正しい診断</a:t>
            </a:r>
            <a:endParaRPr kumimoji="1" lang="en-US" altLang="ja-JP" dirty="0"/>
          </a:p>
          <a:p>
            <a:pPr marL="742950" indent="-742950">
              <a:buFont typeface="+mj-lt"/>
              <a:buAutoNum type="arabicPeriod"/>
            </a:pPr>
            <a:r>
              <a:rPr kumimoji="1" lang="ja-JP" altLang="en-US" dirty="0"/>
              <a:t>合併する精神疾患</a:t>
            </a:r>
            <a:endParaRPr kumimoji="1" lang="en-US" altLang="ja-JP" dirty="0"/>
          </a:p>
          <a:p>
            <a:pPr marL="742950" indent="-742950">
              <a:buFont typeface="+mj-lt"/>
              <a:buAutoNum type="arabicPeriod"/>
            </a:pPr>
            <a:r>
              <a:rPr lang="ja-JP" altLang="en-US" dirty="0"/>
              <a:t>治療目標</a:t>
            </a:r>
            <a:endParaRPr lang="en-US" altLang="ja-JP" dirty="0"/>
          </a:p>
        </p:txBody>
      </p:sp>
      <p:sp>
        <p:nvSpPr>
          <p:cNvPr id="4" name="日付プレースホルダー 3">
            <a:extLst>
              <a:ext uri="{FF2B5EF4-FFF2-40B4-BE49-F238E27FC236}">
                <a16:creationId xmlns:a16="http://schemas.microsoft.com/office/drawing/2014/main" id="{98D158C4-49E8-E79C-BFE8-C8C421A24395}"/>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69837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B6B8B-B78F-462B-8165-F9E9424BD852}"/>
              </a:ext>
            </a:extLst>
          </p:cNvPr>
          <p:cNvSpPr>
            <a:spLocks noGrp="1"/>
          </p:cNvSpPr>
          <p:nvPr>
            <p:ph type="title"/>
          </p:nvPr>
        </p:nvSpPr>
        <p:spPr/>
        <p:txBody>
          <a:bodyPr/>
          <a:lstStyle/>
          <a:p>
            <a:r>
              <a:rPr kumimoji="1" lang="en-US" altLang="ja-JP" dirty="0"/>
              <a:t>1-1.</a:t>
            </a:r>
            <a:r>
              <a:rPr kumimoji="1" lang="ja-JP" altLang="en-US" dirty="0"/>
              <a:t>正しい診断　</a:t>
            </a:r>
            <a:r>
              <a:rPr kumimoji="1" lang="en-US" altLang="ja-JP" dirty="0"/>
              <a:t>–ICD10</a:t>
            </a:r>
            <a:r>
              <a:rPr kumimoji="1" lang="ja-JP" altLang="en-US" dirty="0"/>
              <a:t>から</a:t>
            </a:r>
          </a:p>
        </p:txBody>
      </p:sp>
      <p:graphicFrame>
        <p:nvGraphicFramePr>
          <p:cNvPr id="5" name="表 5">
            <a:extLst>
              <a:ext uri="{FF2B5EF4-FFF2-40B4-BE49-F238E27FC236}">
                <a16:creationId xmlns:a16="http://schemas.microsoft.com/office/drawing/2014/main" id="{B1A3CA69-B51D-2E60-74D1-8DDAA9C877D7}"/>
              </a:ext>
            </a:extLst>
          </p:cNvPr>
          <p:cNvGraphicFramePr>
            <a:graphicFrameLocks noGrp="1"/>
          </p:cNvGraphicFramePr>
          <p:nvPr>
            <p:ph idx="1"/>
            <p:extLst>
              <p:ext uri="{D42A27DB-BD31-4B8C-83A1-F6EECF244321}">
                <p14:modId xmlns:p14="http://schemas.microsoft.com/office/powerpoint/2010/main" val="4205931672"/>
              </p:ext>
            </p:extLst>
          </p:nvPr>
        </p:nvGraphicFramePr>
        <p:xfrm>
          <a:off x="1096963" y="2108199"/>
          <a:ext cx="10053637" cy="3445931"/>
        </p:xfrm>
        <a:graphic>
          <a:graphicData uri="http://schemas.openxmlformats.org/drawingml/2006/table">
            <a:tbl>
              <a:tblPr firstRow="1" bandRow="1">
                <a:tableStyleId>{5C22544A-7EE6-4342-B048-85BDC9FD1C3A}</a:tableStyleId>
              </a:tblPr>
              <a:tblGrid>
                <a:gridCol w="613304">
                  <a:extLst>
                    <a:ext uri="{9D8B030D-6E8A-4147-A177-3AD203B41FA5}">
                      <a16:colId xmlns:a16="http://schemas.microsoft.com/office/drawing/2014/main" val="4074171779"/>
                    </a:ext>
                  </a:extLst>
                </a:gridCol>
                <a:gridCol w="9440333">
                  <a:extLst>
                    <a:ext uri="{9D8B030D-6E8A-4147-A177-3AD203B41FA5}">
                      <a16:colId xmlns:a16="http://schemas.microsoft.com/office/drawing/2014/main" val="3443566385"/>
                    </a:ext>
                  </a:extLst>
                </a:gridCol>
              </a:tblGrid>
              <a:tr h="375452">
                <a:tc>
                  <a:txBody>
                    <a:bodyPr/>
                    <a:lstStyle/>
                    <a:p>
                      <a:pPr algn="ctr"/>
                      <a:endParaRPr kumimoji="1" lang="ja-JP" altLang="en-US" dirty="0"/>
                    </a:p>
                  </a:txBody>
                  <a:tcPr/>
                </a:tc>
                <a:tc>
                  <a:txBody>
                    <a:bodyPr/>
                    <a:lstStyle/>
                    <a:p>
                      <a:pPr algn="ctr"/>
                      <a:r>
                        <a:rPr kumimoji="1" lang="ja-JP" altLang="en-US" dirty="0"/>
                        <a:t>診断項目</a:t>
                      </a:r>
                    </a:p>
                  </a:txBody>
                  <a:tcPr/>
                </a:tc>
                <a:extLst>
                  <a:ext uri="{0D108BD9-81ED-4DB2-BD59-A6C34878D82A}">
                    <a16:rowId xmlns:a16="http://schemas.microsoft.com/office/drawing/2014/main" val="900085233"/>
                  </a:ext>
                </a:extLst>
              </a:tr>
              <a:tr h="375452">
                <a:tc>
                  <a:txBody>
                    <a:bodyPr/>
                    <a:lstStyle/>
                    <a:p>
                      <a:pPr algn="ctr"/>
                      <a:r>
                        <a:rPr kumimoji="1" lang="en-US" altLang="ja-JP" dirty="0">
                          <a:latin typeface="メイリオ" panose="020B0604030504040204" pitchFamily="50" charset="-128"/>
                          <a:ea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摂取したいという強い欲求がわきおこる。</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67485259"/>
                  </a:ext>
                </a:extLst>
              </a:tr>
              <a:tr h="375452">
                <a:tc>
                  <a:txBody>
                    <a:bodyPr/>
                    <a:lstStyle/>
                    <a:p>
                      <a:pPr algn="ctr"/>
                      <a:r>
                        <a:rPr kumimoji="1" lang="en-US" altLang="ja-JP" dirty="0">
                          <a:latin typeface="メイリオ" panose="020B0604030504040204" pitchFamily="50" charset="-128"/>
                          <a:ea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開始や終了、また摂取量に関して、行動をコントロールするのが難しい。</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6333360"/>
                  </a:ext>
                </a:extLst>
              </a:tr>
              <a:tr h="648041">
                <a:tc>
                  <a:txBody>
                    <a:bodyPr/>
                    <a:lstStyle/>
                    <a:p>
                      <a:pPr algn="ctr"/>
                      <a:r>
                        <a:rPr kumimoji="1" lang="en-US" altLang="ja-JP" dirty="0">
                          <a:latin typeface="メイリオ" panose="020B0604030504040204" pitchFamily="50" charset="-128"/>
                          <a:ea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摂取を中止したり減量したときに離脱症状が出る</a:t>
                      </a:r>
                      <a:endParaRPr kumimoji="1" lang="en-US" altLang="ja-JP" sz="1800" b="0" i="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これらの症状をやわらげたり避けたりするため再度摂取する。（迎え酒）</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64984591"/>
                  </a:ext>
                </a:extLst>
              </a:tr>
              <a:tr h="375452">
                <a:tc>
                  <a:txBody>
                    <a:bodyPr/>
                    <a:lstStyle/>
                    <a:p>
                      <a:pPr algn="ctr"/>
                      <a:r>
                        <a:rPr kumimoji="1" lang="en-US" altLang="ja-JP" dirty="0">
                          <a:latin typeface="メイリオ" panose="020B0604030504040204" pitchFamily="50" charset="-128"/>
                          <a:ea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当初得られた効果を得るために量が増える。酔うためにより多く飲む。＝耐性</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81806848"/>
                  </a:ext>
                </a:extLst>
              </a:tr>
              <a:tr h="648041">
                <a:tc>
                  <a:txBody>
                    <a:bodyPr/>
                    <a:lstStyle/>
                    <a:p>
                      <a:pPr algn="ctr"/>
                      <a:r>
                        <a:rPr kumimoji="1" lang="en-US" altLang="ja-JP" dirty="0">
                          <a:latin typeface="メイリオ" panose="020B0604030504040204" pitchFamily="50" charset="-128"/>
                          <a:ea typeface="メイリオ" panose="020B0604030504040204" pitchFamily="50" charset="-128"/>
                        </a:rPr>
                        <a:t>5</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本来の生活を犠牲にして摂取する。それ以外の楽しみや興味を無視するようになる。</a:t>
                      </a:r>
                      <a:endParaRPr kumimoji="1" lang="en-US" altLang="ja-JP" sz="1800" b="0" i="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en-US" sz="1800" b="0" i="0" kern="1200" dirty="0">
                          <a:solidFill>
                            <a:schemeClr val="dk1"/>
                          </a:solidFill>
                          <a:effectLst/>
                          <a:latin typeface="メイリオ" panose="020B0604030504040204" pitchFamily="50" charset="-128"/>
                          <a:ea typeface="メイリオ" panose="020B0604030504040204" pitchFamily="50" charset="-128"/>
                          <a:cs typeface="+mn-cs"/>
                        </a:rPr>
                        <a:t>摂取の影響から回復するのにかかる時間が増える。</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91360617"/>
                  </a:ext>
                </a:extLst>
              </a:tr>
              <a:tr h="648041">
                <a:tc>
                  <a:txBody>
                    <a:bodyPr/>
                    <a:lstStyle/>
                    <a:p>
                      <a:pPr algn="ctr"/>
                      <a:r>
                        <a:rPr kumimoji="1" lang="en-US" altLang="ja-JP" dirty="0">
                          <a:latin typeface="メイリオ" panose="020B0604030504040204" pitchFamily="50" charset="-128"/>
                          <a:ea typeface="メイリオ" panose="020B0604030504040204" pitchFamily="50" charset="-128"/>
                        </a:rPr>
                        <a:t>6</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dirty="0">
                          <a:latin typeface="メイリオ" panose="020B0604030504040204" pitchFamily="50" charset="-128"/>
                          <a:ea typeface="メイリオ" panose="020B0604030504040204" pitchFamily="50" charset="-128"/>
                        </a:rPr>
                        <a:t>有害な結果が起きても、やめられない。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例えば肝障害、抑うつ気分、認知機能の低下など。</a:t>
                      </a:r>
                    </a:p>
                  </a:txBody>
                  <a:tcPr anchor="ctr"/>
                </a:tc>
                <a:extLst>
                  <a:ext uri="{0D108BD9-81ED-4DB2-BD59-A6C34878D82A}">
                    <a16:rowId xmlns:a16="http://schemas.microsoft.com/office/drawing/2014/main" val="1236740288"/>
                  </a:ext>
                </a:extLst>
              </a:tr>
            </a:tbl>
          </a:graphicData>
        </a:graphic>
      </p:graphicFrame>
      <p:sp>
        <p:nvSpPr>
          <p:cNvPr id="4" name="日付プレースホルダー 3">
            <a:extLst>
              <a:ext uri="{FF2B5EF4-FFF2-40B4-BE49-F238E27FC236}">
                <a16:creationId xmlns:a16="http://schemas.microsoft.com/office/drawing/2014/main" id="{E64D816E-B57F-4FDD-91D1-8574EFB75282}"/>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
        <p:nvSpPr>
          <p:cNvPr id="6" name="テキスト ボックス 5">
            <a:extLst>
              <a:ext uri="{FF2B5EF4-FFF2-40B4-BE49-F238E27FC236}">
                <a16:creationId xmlns:a16="http://schemas.microsoft.com/office/drawing/2014/main" id="{2BB3C52C-F723-6C82-E51F-B4B6E1539637}"/>
              </a:ext>
            </a:extLst>
          </p:cNvPr>
          <p:cNvSpPr txBox="1"/>
          <p:nvPr/>
        </p:nvSpPr>
        <p:spPr>
          <a:xfrm>
            <a:off x="7912167" y="5631152"/>
            <a:ext cx="3243196"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rPr>
              <a:t>WHO ICD</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10 </a:t>
            </a:r>
            <a:r>
              <a:rPr kumimoji="1" lang="ja-JP" altLang="en-US" dirty="0">
                <a:latin typeface="メイリオ" panose="020B0604030504040204" pitchFamily="50" charset="-128"/>
                <a:ea typeface="メイリオ" panose="020B0604030504040204" pitchFamily="50" charset="-128"/>
              </a:rPr>
              <a:t>診断基準より</a:t>
            </a:r>
          </a:p>
        </p:txBody>
      </p:sp>
    </p:spTree>
    <p:extLst>
      <p:ext uri="{BB962C8B-B14F-4D97-AF65-F5344CB8AC3E}">
        <p14:creationId xmlns:p14="http://schemas.microsoft.com/office/powerpoint/2010/main" val="361836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2AC81-2096-E925-26A3-4C29CD3FE44F}"/>
              </a:ext>
            </a:extLst>
          </p:cNvPr>
          <p:cNvSpPr>
            <a:spLocks noGrp="1"/>
          </p:cNvSpPr>
          <p:nvPr>
            <p:ph type="title"/>
          </p:nvPr>
        </p:nvSpPr>
        <p:spPr/>
        <p:txBody>
          <a:bodyPr/>
          <a:lstStyle/>
          <a:p>
            <a:r>
              <a:rPr kumimoji="1" lang="en-US" altLang="ja-JP" dirty="0"/>
              <a:t>1-2.</a:t>
            </a:r>
            <a:r>
              <a:rPr kumimoji="1" lang="ja-JP" altLang="en-US" dirty="0"/>
              <a:t>正しい診断　</a:t>
            </a:r>
            <a:r>
              <a:rPr kumimoji="1" lang="en-US" altLang="ja-JP" dirty="0"/>
              <a:t>–DSM5</a:t>
            </a:r>
            <a:r>
              <a:rPr kumimoji="1" lang="ja-JP" altLang="en-US" dirty="0"/>
              <a:t>から</a:t>
            </a:r>
          </a:p>
        </p:txBody>
      </p:sp>
      <p:graphicFrame>
        <p:nvGraphicFramePr>
          <p:cNvPr id="5" name="表 5">
            <a:extLst>
              <a:ext uri="{FF2B5EF4-FFF2-40B4-BE49-F238E27FC236}">
                <a16:creationId xmlns:a16="http://schemas.microsoft.com/office/drawing/2014/main" id="{D86E3595-4117-3302-BC45-A3E5662BDE2D}"/>
              </a:ext>
            </a:extLst>
          </p:cNvPr>
          <p:cNvGraphicFramePr>
            <a:graphicFrameLocks noGrp="1"/>
          </p:cNvGraphicFramePr>
          <p:nvPr>
            <p:ph idx="1"/>
            <p:extLst>
              <p:ext uri="{D42A27DB-BD31-4B8C-83A1-F6EECF244321}">
                <p14:modId xmlns:p14="http://schemas.microsoft.com/office/powerpoint/2010/main" val="1510338525"/>
              </p:ext>
            </p:extLst>
          </p:nvPr>
        </p:nvGraphicFramePr>
        <p:xfrm>
          <a:off x="1096963" y="2108200"/>
          <a:ext cx="10045170" cy="3840480"/>
        </p:xfrm>
        <a:graphic>
          <a:graphicData uri="http://schemas.openxmlformats.org/drawingml/2006/table">
            <a:tbl>
              <a:tblPr firstRow="1" bandRow="1">
                <a:tableStyleId>{5C22544A-7EE6-4342-B048-85BDC9FD1C3A}</a:tableStyleId>
              </a:tblPr>
              <a:tblGrid>
                <a:gridCol w="596890">
                  <a:extLst>
                    <a:ext uri="{9D8B030D-6E8A-4147-A177-3AD203B41FA5}">
                      <a16:colId xmlns:a16="http://schemas.microsoft.com/office/drawing/2014/main" val="3399122600"/>
                    </a:ext>
                  </a:extLst>
                </a:gridCol>
                <a:gridCol w="9448280">
                  <a:extLst>
                    <a:ext uri="{9D8B030D-6E8A-4147-A177-3AD203B41FA5}">
                      <a16:colId xmlns:a16="http://schemas.microsoft.com/office/drawing/2014/main" val="4277089398"/>
                    </a:ext>
                  </a:extLst>
                </a:gridCol>
              </a:tblGrid>
              <a:tr h="303389">
                <a:tc>
                  <a:txBody>
                    <a:bodyPr/>
                    <a:lstStyle/>
                    <a:p>
                      <a:pPr algn="ct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500" baseline="0" dirty="0">
                          <a:latin typeface="メイリオ" panose="020B0604030504040204" pitchFamily="50" charset="-128"/>
                          <a:ea typeface="メイリオ" panose="020B0604030504040204" pitchFamily="50" charset="-128"/>
                        </a:rPr>
                        <a:t>診断項目</a:t>
                      </a:r>
                    </a:p>
                  </a:txBody>
                  <a:tcPr/>
                </a:tc>
                <a:extLst>
                  <a:ext uri="{0D108BD9-81ED-4DB2-BD59-A6C34878D82A}">
                    <a16:rowId xmlns:a16="http://schemas.microsoft.com/office/drawing/2014/main" val="3341878052"/>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1</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最初に考えていたよりも大量、または長期間に使用</a:t>
                      </a:r>
                    </a:p>
                  </a:txBody>
                  <a:tcPr/>
                </a:tc>
                <a:extLst>
                  <a:ext uri="{0D108BD9-81ED-4DB2-BD59-A6C34878D82A}">
                    <a16:rowId xmlns:a16="http://schemas.microsoft.com/office/drawing/2014/main" val="3768050055"/>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2</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使用を減らしたり制限しようとするが失敗してしまう</a:t>
                      </a:r>
                    </a:p>
                  </a:txBody>
                  <a:tcPr/>
                </a:tc>
                <a:extLst>
                  <a:ext uri="{0D108BD9-81ED-4DB2-BD59-A6C34878D82A}">
                    <a16:rowId xmlns:a16="http://schemas.microsoft.com/office/drawing/2014/main" val="3410327678"/>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3</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物質を得るため、使用するため、そこから回復するために多くの時間を費やす</a:t>
                      </a:r>
                    </a:p>
                  </a:txBody>
                  <a:tcPr/>
                </a:tc>
                <a:extLst>
                  <a:ext uri="{0D108BD9-81ED-4DB2-BD59-A6C34878D82A}">
                    <a16:rowId xmlns:a16="http://schemas.microsoft.com/office/drawing/2014/main" val="3652716961"/>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4</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渇望や強い欲求がある</a:t>
                      </a:r>
                    </a:p>
                  </a:txBody>
                  <a:tcPr/>
                </a:tc>
                <a:extLst>
                  <a:ext uri="{0D108BD9-81ED-4DB2-BD59-A6C34878D82A}">
                    <a16:rowId xmlns:a16="http://schemas.microsoft.com/office/drawing/2014/main" val="3453974160"/>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5</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反復的な使用により、職場・学校・家庭で責任を果たせない</a:t>
                      </a:r>
                    </a:p>
                  </a:txBody>
                  <a:tcPr/>
                </a:tc>
                <a:extLst>
                  <a:ext uri="{0D108BD9-81ED-4DB2-BD59-A6C34878D82A}">
                    <a16:rowId xmlns:a16="http://schemas.microsoft.com/office/drawing/2014/main" val="3608724316"/>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6</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社会的、対人的な問題が起き、悪化しているにもかかわらず使用を続ける</a:t>
                      </a:r>
                    </a:p>
                  </a:txBody>
                  <a:tcPr/>
                </a:tc>
                <a:extLst>
                  <a:ext uri="{0D108BD9-81ED-4DB2-BD59-A6C34878D82A}">
                    <a16:rowId xmlns:a16="http://schemas.microsoft.com/office/drawing/2014/main" val="610592361"/>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7</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物質使用のために社会的、職業的、娯楽的活動を放棄したり減らしたりしている</a:t>
                      </a:r>
                    </a:p>
                  </a:txBody>
                  <a:tcPr/>
                </a:tc>
                <a:extLst>
                  <a:ext uri="{0D108BD9-81ED-4DB2-BD59-A6C34878D82A}">
                    <a16:rowId xmlns:a16="http://schemas.microsoft.com/office/drawing/2014/main" val="1512172375"/>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8</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身体的に危険な状況でも使用を継続・反復している</a:t>
                      </a:r>
                    </a:p>
                  </a:txBody>
                  <a:tcPr/>
                </a:tc>
                <a:extLst>
                  <a:ext uri="{0D108BD9-81ED-4DB2-BD59-A6C34878D82A}">
                    <a16:rowId xmlns:a16="http://schemas.microsoft.com/office/drawing/2014/main" val="763424087"/>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9</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身体的、精神的問題が悪化していると感じていても使用を続ける</a:t>
                      </a:r>
                    </a:p>
                  </a:txBody>
                  <a:tcPr/>
                </a:tc>
                <a:extLst>
                  <a:ext uri="{0D108BD9-81ED-4DB2-BD59-A6C34878D82A}">
                    <a16:rowId xmlns:a16="http://schemas.microsoft.com/office/drawing/2014/main" val="2233041653"/>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10</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依然と同じ量では効果が弱る、または同じ効果を得るために使用量が増える</a:t>
                      </a:r>
                    </a:p>
                  </a:txBody>
                  <a:tcPr/>
                </a:tc>
                <a:extLst>
                  <a:ext uri="{0D108BD9-81ED-4DB2-BD59-A6C34878D82A}">
                    <a16:rowId xmlns:a16="http://schemas.microsoft.com/office/drawing/2014/main" val="2255258282"/>
                  </a:ext>
                </a:extLst>
              </a:tr>
              <a:tr h="303389">
                <a:tc>
                  <a:txBody>
                    <a:bodyPr/>
                    <a:lstStyle/>
                    <a:p>
                      <a:pPr algn="ctr"/>
                      <a:r>
                        <a:rPr kumimoji="1" lang="en-US" altLang="ja-JP" sz="1500" baseline="0" dirty="0">
                          <a:latin typeface="メイリオ" panose="020B0604030504040204" pitchFamily="50" charset="-128"/>
                          <a:ea typeface="メイリオ" panose="020B0604030504040204" pitchFamily="50" charset="-128"/>
                        </a:rPr>
                        <a:t>11</a:t>
                      </a:r>
                      <a:endParaRPr kumimoji="1" lang="ja-JP" altLang="en-US" sz="1500" baseline="0" dirty="0">
                        <a:latin typeface="メイリオ" panose="020B0604030504040204" pitchFamily="50" charset="-128"/>
                        <a:ea typeface="メイリオ" panose="020B0604030504040204" pitchFamily="50" charset="-128"/>
                      </a:endParaRPr>
                    </a:p>
                  </a:txBody>
                  <a:tcPr/>
                </a:tc>
                <a:tc>
                  <a:txBody>
                    <a:bodyPr/>
                    <a:lstStyle/>
                    <a:p>
                      <a:r>
                        <a:rPr kumimoji="1" lang="ja-JP" altLang="en-US" sz="1500" baseline="0" dirty="0">
                          <a:latin typeface="メイリオ" panose="020B0604030504040204" pitchFamily="50" charset="-128"/>
                          <a:ea typeface="メイリオ" panose="020B0604030504040204" pitchFamily="50" charset="-128"/>
                        </a:rPr>
                        <a:t>中止や減量によって離脱症状が出る、またはその回復のために再使用する</a:t>
                      </a:r>
                    </a:p>
                  </a:txBody>
                  <a:tcPr/>
                </a:tc>
                <a:extLst>
                  <a:ext uri="{0D108BD9-81ED-4DB2-BD59-A6C34878D82A}">
                    <a16:rowId xmlns:a16="http://schemas.microsoft.com/office/drawing/2014/main" val="2100931248"/>
                  </a:ext>
                </a:extLst>
              </a:tr>
            </a:tbl>
          </a:graphicData>
        </a:graphic>
      </p:graphicFrame>
      <p:sp>
        <p:nvSpPr>
          <p:cNvPr id="4" name="日付プレースホルダー 3">
            <a:extLst>
              <a:ext uri="{FF2B5EF4-FFF2-40B4-BE49-F238E27FC236}">
                <a16:creationId xmlns:a16="http://schemas.microsoft.com/office/drawing/2014/main" id="{5108B242-869A-26A7-0946-538F102BE38D}"/>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31404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6B004-7678-4BEE-8BCA-18CB8942319A}"/>
              </a:ext>
            </a:extLst>
          </p:cNvPr>
          <p:cNvSpPr>
            <a:spLocks noGrp="1"/>
          </p:cNvSpPr>
          <p:nvPr>
            <p:ph type="title"/>
          </p:nvPr>
        </p:nvSpPr>
        <p:spPr/>
        <p:txBody>
          <a:bodyPr/>
          <a:lstStyle/>
          <a:p>
            <a:r>
              <a:rPr kumimoji="1" lang="en-US" altLang="ja-JP" dirty="0"/>
              <a:t>2-1.</a:t>
            </a:r>
            <a:r>
              <a:rPr kumimoji="1" lang="ja-JP" altLang="en-US" dirty="0"/>
              <a:t>合併する精神疾患①</a:t>
            </a:r>
          </a:p>
        </p:txBody>
      </p:sp>
      <p:sp>
        <p:nvSpPr>
          <p:cNvPr id="3" name="コンテンツ プレースホルダー 2">
            <a:extLst>
              <a:ext uri="{FF2B5EF4-FFF2-40B4-BE49-F238E27FC236}">
                <a16:creationId xmlns:a16="http://schemas.microsoft.com/office/drawing/2014/main" id="{9FC3537C-F3C8-4BE1-B643-150D1DCA67CF}"/>
              </a:ext>
            </a:extLst>
          </p:cNvPr>
          <p:cNvSpPr>
            <a:spLocks noGrp="1"/>
          </p:cNvSpPr>
          <p:nvPr>
            <p:ph idx="1"/>
          </p:nvPr>
        </p:nvSpPr>
        <p:spPr/>
        <p:txBody>
          <a:bodyPr>
            <a:normAutofit fontScale="70000" lnSpcReduction="20000"/>
          </a:bodyPr>
          <a:lstStyle/>
          <a:p>
            <a:pPr marL="0" indent="0">
              <a:lnSpc>
                <a:spcPct val="150000"/>
              </a:lnSpc>
              <a:buNone/>
            </a:pPr>
            <a:r>
              <a:rPr kumimoji="1" lang="ja-JP" altLang="en-US" dirty="0"/>
              <a:t>日本での調査の結果</a:t>
            </a:r>
            <a:endParaRPr kumimoji="1" lang="en-US" altLang="ja-JP" dirty="0"/>
          </a:p>
          <a:p>
            <a:pPr marL="0" indent="0">
              <a:lnSpc>
                <a:spcPct val="100000"/>
              </a:lnSpc>
              <a:buNone/>
            </a:pPr>
            <a:r>
              <a:rPr kumimoji="1" lang="ja-JP" altLang="en-US" dirty="0"/>
              <a:t>物質使用障害を抱える人の</a:t>
            </a:r>
            <a:endParaRPr kumimoji="1" lang="en-US" altLang="ja-JP" dirty="0"/>
          </a:p>
          <a:p>
            <a:pPr>
              <a:lnSpc>
                <a:spcPct val="100000"/>
              </a:lnSpc>
              <a:buFont typeface="Wingdings" panose="05000000000000000000" pitchFamily="2" charset="2"/>
              <a:buChar char="l"/>
            </a:pPr>
            <a:r>
              <a:rPr lang="en-US" altLang="ja-JP" dirty="0"/>
              <a:t>20</a:t>
            </a:r>
            <a:r>
              <a:rPr lang="ja-JP" altLang="en-US" dirty="0"/>
              <a:t>～</a:t>
            </a:r>
            <a:r>
              <a:rPr lang="en-US" altLang="ja-JP" dirty="0"/>
              <a:t>30%</a:t>
            </a:r>
            <a:r>
              <a:rPr lang="ja-JP" altLang="en-US" dirty="0"/>
              <a:t>に不安障害</a:t>
            </a:r>
            <a:endParaRPr lang="en-US" altLang="ja-JP" dirty="0"/>
          </a:p>
          <a:p>
            <a:pPr>
              <a:lnSpc>
                <a:spcPct val="100000"/>
              </a:lnSpc>
              <a:buFont typeface="Wingdings" panose="05000000000000000000" pitchFamily="2" charset="2"/>
              <a:buChar char="l"/>
            </a:pPr>
            <a:r>
              <a:rPr kumimoji="1" lang="en-US" altLang="ja-JP" dirty="0"/>
              <a:t>30</a:t>
            </a:r>
            <a:r>
              <a:rPr kumimoji="1" lang="ja-JP" altLang="en-US" dirty="0"/>
              <a:t>～</a:t>
            </a:r>
            <a:r>
              <a:rPr kumimoji="1" lang="en-US" altLang="ja-JP" dirty="0"/>
              <a:t>40</a:t>
            </a:r>
            <a:r>
              <a:rPr kumimoji="1" lang="ja-JP" altLang="en-US" dirty="0"/>
              <a:t>％にうつ病、躁うつ病</a:t>
            </a:r>
            <a:endParaRPr kumimoji="1" lang="en-US" altLang="ja-JP" dirty="0"/>
          </a:p>
          <a:p>
            <a:pPr>
              <a:lnSpc>
                <a:spcPct val="100000"/>
              </a:lnSpc>
              <a:buFont typeface="Wingdings" panose="05000000000000000000" pitchFamily="2" charset="2"/>
              <a:buChar char="l"/>
            </a:pPr>
            <a:r>
              <a:rPr lang="en-US" altLang="ja-JP" dirty="0"/>
              <a:t>50%</a:t>
            </a:r>
            <a:r>
              <a:rPr lang="ja-JP" altLang="en-US" dirty="0"/>
              <a:t>に自殺リスク</a:t>
            </a:r>
            <a:endParaRPr lang="en-US" altLang="ja-JP" dirty="0"/>
          </a:p>
          <a:p>
            <a:pPr marL="0" indent="0">
              <a:lnSpc>
                <a:spcPct val="100000"/>
              </a:lnSpc>
              <a:buNone/>
            </a:pPr>
            <a:r>
              <a:rPr kumimoji="1" lang="ja-JP" altLang="en-US" dirty="0"/>
              <a:t>がみられた</a:t>
            </a:r>
            <a:endParaRPr kumimoji="1" lang="en-US" altLang="ja-JP" dirty="0"/>
          </a:p>
          <a:p>
            <a:pPr marL="0" indent="0">
              <a:lnSpc>
                <a:spcPct val="100000"/>
              </a:lnSpc>
              <a:buNone/>
            </a:pPr>
            <a:r>
              <a:rPr kumimoji="1" lang="ja-JP" altLang="en-US" dirty="0"/>
              <a:t>その他にも統合失調症、パーソナリティ障害など</a:t>
            </a:r>
          </a:p>
        </p:txBody>
      </p:sp>
      <p:sp>
        <p:nvSpPr>
          <p:cNvPr id="4" name="日付プレースホルダー 3">
            <a:extLst>
              <a:ext uri="{FF2B5EF4-FFF2-40B4-BE49-F238E27FC236}">
                <a16:creationId xmlns:a16="http://schemas.microsoft.com/office/drawing/2014/main" id="{77D070A6-84BA-4DB5-BBD2-05DDEF7A42D8}"/>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236444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A3F3C-1F0F-4E5C-96C3-21A1BC3EAC0E}"/>
              </a:ext>
            </a:extLst>
          </p:cNvPr>
          <p:cNvSpPr>
            <a:spLocks noGrp="1"/>
          </p:cNvSpPr>
          <p:nvPr>
            <p:ph type="title"/>
          </p:nvPr>
        </p:nvSpPr>
        <p:spPr/>
        <p:txBody>
          <a:bodyPr/>
          <a:lstStyle/>
          <a:p>
            <a:r>
              <a:rPr kumimoji="1" lang="en-US" altLang="ja-JP" dirty="0"/>
              <a:t>2-2.</a:t>
            </a:r>
            <a:r>
              <a:rPr kumimoji="1" lang="ja-JP" altLang="en-US" dirty="0"/>
              <a:t>合併する精神疾患②</a:t>
            </a:r>
          </a:p>
        </p:txBody>
      </p:sp>
      <p:sp>
        <p:nvSpPr>
          <p:cNvPr id="3" name="コンテンツ プレースホルダー 2">
            <a:extLst>
              <a:ext uri="{FF2B5EF4-FFF2-40B4-BE49-F238E27FC236}">
                <a16:creationId xmlns:a16="http://schemas.microsoft.com/office/drawing/2014/main" id="{996C9469-CAAF-4A12-B89C-B7CAD336AAD2}"/>
              </a:ext>
            </a:extLst>
          </p:cNvPr>
          <p:cNvSpPr>
            <a:spLocks noGrp="1"/>
          </p:cNvSpPr>
          <p:nvPr>
            <p:ph idx="1"/>
          </p:nvPr>
        </p:nvSpPr>
        <p:spPr/>
        <p:txBody>
          <a:bodyPr>
            <a:normAutofit/>
          </a:bodyPr>
          <a:lstStyle/>
          <a:p>
            <a:pPr marL="0" indent="0">
              <a:spcAft>
                <a:spcPts val="1200"/>
              </a:spcAft>
              <a:buNone/>
            </a:pPr>
            <a:r>
              <a:rPr lang="ja-JP" altLang="en-US" dirty="0"/>
              <a:t>アメリカでの大規模調査結果</a:t>
            </a:r>
            <a:endParaRPr lang="en-US" altLang="ja-JP" dirty="0"/>
          </a:p>
          <a:p>
            <a:pPr>
              <a:buFont typeface="Wingdings" panose="05000000000000000000" pitchFamily="2" charset="2"/>
              <a:buChar char="l"/>
            </a:pPr>
            <a:r>
              <a:rPr kumimoji="1" lang="ja-JP" altLang="en-US" dirty="0"/>
              <a:t>アルコール使用障害　</a:t>
            </a:r>
            <a:r>
              <a:rPr kumimoji="1" lang="en-US" altLang="ja-JP" dirty="0"/>
              <a:t>13.5%</a:t>
            </a:r>
            <a:r>
              <a:rPr kumimoji="1" lang="ja-JP" altLang="en-US" dirty="0"/>
              <a:t>　薬物　</a:t>
            </a:r>
            <a:r>
              <a:rPr kumimoji="1" lang="en-US" altLang="ja-JP" dirty="0"/>
              <a:t>6.1</a:t>
            </a:r>
            <a:r>
              <a:rPr kumimoji="1" lang="ja-JP" altLang="en-US" dirty="0"/>
              <a:t>％</a:t>
            </a:r>
            <a:endParaRPr kumimoji="1" lang="en-US" altLang="ja-JP" dirty="0"/>
          </a:p>
          <a:p>
            <a:pPr marL="0" indent="0">
              <a:buNone/>
            </a:pPr>
            <a:r>
              <a:rPr kumimoji="1" lang="ja-JP" altLang="en-US" dirty="0"/>
              <a:t>何らかの精神疾患を抱えている場合</a:t>
            </a:r>
            <a:endParaRPr kumimoji="1" lang="en-US" altLang="ja-JP" dirty="0"/>
          </a:p>
          <a:p>
            <a:pPr>
              <a:buFont typeface="Wingdings" panose="05000000000000000000" pitchFamily="2" charset="2"/>
              <a:buChar char="l"/>
            </a:pPr>
            <a:r>
              <a:rPr kumimoji="1" lang="ja-JP" altLang="en-US" dirty="0"/>
              <a:t>アルコール使用障害　</a:t>
            </a:r>
            <a:r>
              <a:rPr kumimoji="1" lang="en-US" altLang="ja-JP" dirty="0">
                <a:solidFill>
                  <a:srgbClr val="00B050"/>
                </a:solidFill>
              </a:rPr>
              <a:t>22%</a:t>
            </a:r>
            <a:r>
              <a:rPr kumimoji="1" lang="ja-JP" altLang="en-US" dirty="0">
                <a:solidFill>
                  <a:srgbClr val="00B050"/>
                </a:solidFill>
              </a:rPr>
              <a:t>　</a:t>
            </a:r>
            <a:r>
              <a:rPr kumimoji="1" lang="ja-JP" altLang="en-US" dirty="0"/>
              <a:t>薬物</a:t>
            </a:r>
            <a:r>
              <a:rPr kumimoji="1" lang="en-US" altLang="ja-JP" dirty="0">
                <a:solidFill>
                  <a:srgbClr val="00B050"/>
                </a:solidFill>
              </a:rPr>
              <a:t>15%</a:t>
            </a:r>
            <a:endParaRPr kumimoji="1" lang="ja-JP" altLang="en-US" dirty="0">
              <a:solidFill>
                <a:srgbClr val="00B050"/>
              </a:solidFill>
            </a:endParaRPr>
          </a:p>
        </p:txBody>
      </p:sp>
      <p:sp>
        <p:nvSpPr>
          <p:cNvPr id="4" name="日付プレースホルダー 3">
            <a:extLst>
              <a:ext uri="{FF2B5EF4-FFF2-40B4-BE49-F238E27FC236}">
                <a16:creationId xmlns:a16="http://schemas.microsoft.com/office/drawing/2014/main" id="{07139CCB-533B-4A83-82A4-04E37ACF55B3}"/>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17186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62D8-0F4E-441B-8A2D-77D95D620433}"/>
              </a:ext>
            </a:extLst>
          </p:cNvPr>
          <p:cNvSpPr>
            <a:spLocks noGrp="1"/>
          </p:cNvSpPr>
          <p:nvPr>
            <p:ph type="title"/>
          </p:nvPr>
        </p:nvSpPr>
        <p:spPr/>
        <p:txBody>
          <a:bodyPr/>
          <a:lstStyle/>
          <a:p>
            <a:r>
              <a:rPr kumimoji="1" lang="en-US" altLang="ja-JP" dirty="0"/>
              <a:t>2-3.</a:t>
            </a:r>
            <a:r>
              <a:rPr kumimoji="1" lang="ja-JP" altLang="en-US" dirty="0"/>
              <a:t>合併する精神疾患③</a:t>
            </a:r>
          </a:p>
        </p:txBody>
      </p:sp>
      <p:sp>
        <p:nvSpPr>
          <p:cNvPr id="3" name="コンテンツ プレースホルダー 2">
            <a:extLst>
              <a:ext uri="{FF2B5EF4-FFF2-40B4-BE49-F238E27FC236}">
                <a16:creationId xmlns:a16="http://schemas.microsoft.com/office/drawing/2014/main" id="{9D9F529C-A30D-4C7B-A4FA-BC3F355144D6}"/>
              </a:ext>
            </a:extLst>
          </p:cNvPr>
          <p:cNvSpPr>
            <a:spLocks noGrp="1"/>
          </p:cNvSpPr>
          <p:nvPr>
            <p:ph idx="1"/>
          </p:nvPr>
        </p:nvSpPr>
        <p:spPr/>
        <p:txBody>
          <a:bodyPr/>
          <a:lstStyle/>
          <a:p>
            <a:pPr marL="0" indent="0">
              <a:buNone/>
            </a:pPr>
            <a:r>
              <a:rPr kumimoji="1" lang="ja-JP" altLang="en-US" dirty="0">
                <a:solidFill>
                  <a:srgbClr val="00B0F0"/>
                </a:solidFill>
              </a:rPr>
              <a:t>使用障害</a:t>
            </a:r>
            <a:r>
              <a:rPr kumimoji="1" lang="ja-JP" altLang="en-US" dirty="0">
                <a:solidFill>
                  <a:schemeClr val="tx1"/>
                </a:solidFill>
              </a:rPr>
              <a:t>の結果としての</a:t>
            </a:r>
            <a:r>
              <a:rPr kumimoji="1" lang="ja-JP" altLang="en-US" dirty="0">
                <a:solidFill>
                  <a:srgbClr val="00B050"/>
                </a:solidFill>
              </a:rPr>
              <a:t>他の精神疾患</a:t>
            </a:r>
            <a:endParaRPr kumimoji="1" lang="en-US" altLang="ja-JP" dirty="0">
              <a:solidFill>
                <a:srgbClr val="00B050"/>
              </a:solidFill>
            </a:endParaRPr>
          </a:p>
          <a:p>
            <a:pPr marL="0" indent="0">
              <a:buNone/>
            </a:pPr>
            <a:r>
              <a:rPr kumimoji="1" lang="ja-JP" altLang="en-US" dirty="0">
                <a:solidFill>
                  <a:srgbClr val="00B050"/>
                </a:solidFill>
              </a:rPr>
              <a:t>他の精神疾患</a:t>
            </a:r>
            <a:r>
              <a:rPr kumimoji="1" lang="ja-JP" altLang="en-US" dirty="0"/>
              <a:t>の結果としての</a:t>
            </a:r>
            <a:r>
              <a:rPr kumimoji="1" lang="ja-JP" altLang="en-US" dirty="0">
                <a:solidFill>
                  <a:srgbClr val="00B0F0"/>
                </a:solidFill>
              </a:rPr>
              <a:t>使用障害</a:t>
            </a:r>
            <a:endParaRPr kumimoji="1" lang="en-US" altLang="ja-JP" dirty="0">
              <a:solidFill>
                <a:srgbClr val="00B0F0"/>
              </a:solidFill>
            </a:endParaRPr>
          </a:p>
          <a:p>
            <a:pPr marL="0" indent="0">
              <a:buNone/>
            </a:pPr>
            <a:r>
              <a:rPr lang="ja-JP" altLang="en-US" dirty="0"/>
              <a:t>＞＞どちらの治療も同時にやっていく</a:t>
            </a:r>
            <a:endParaRPr kumimoji="1" lang="en-US" altLang="ja-JP" dirty="0"/>
          </a:p>
        </p:txBody>
      </p:sp>
      <p:sp>
        <p:nvSpPr>
          <p:cNvPr id="4" name="日付プレースホルダー 3">
            <a:extLst>
              <a:ext uri="{FF2B5EF4-FFF2-40B4-BE49-F238E27FC236}">
                <a16:creationId xmlns:a16="http://schemas.microsoft.com/office/drawing/2014/main" id="{75666F03-9EB1-467D-8D98-4197698D1863}"/>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108353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62D8-0F4E-441B-8A2D-77D95D620433}"/>
              </a:ext>
            </a:extLst>
          </p:cNvPr>
          <p:cNvSpPr>
            <a:spLocks noGrp="1"/>
          </p:cNvSpPr>
          <p:nvPr>
            <p:ph type="title"/>
          </p:nvPr>
        </p:nvSpPr>
        <p:spPr/>
        <p:txBody>
          <a:bodyPr/>
          <a:lstStyle/>
          <a:p>
            <a:r>
              <a:rPr kumimoji="1" lang="en-US" altLang="ja-JP" dirty="0"/>
              <a:t>2-4.Self-Medication</a:t>
            </a:r>
            <a:endParaRPr kumimoji="1" lang="ja-JP" altLang="en-US" dirty="0"/>
          </a:p>
        </p:txBody>
      </p:sp>
      <p:sp>
        <p:nvSpPr>
          <p:cNvPr id="3" name="コンテンツ プレースホルダー 2">
            <a:extLst>
              <a:ext uri="{FF2B5EF4-FFF2-40B4-BE49-F238E27FC236}">
                <a16:creationId xmlns:a16="http://schemas.microsoft.com/office/drawing/2014/main" id="{9D9F529C-A30D-4C7B-A4FA-BC3F355144D6}"/>
              </a:ext>
            </a:extLst>
          </p:cNvPr>
          <p:cNvSpPr>
            <a:spLocks noGrp="1"/>
          </p:cNvSpPr>
          <p:nvPr>
            <p:ph idx="1"/>
          </p:nvPr>
        </p:nvSpPr>
        <p:spPr/>
        <p:txBody>
          <a:bodyPr>
            <a:normAutofit fontScale="92500" lnSpcReduction="20000"/>
          </a:bodyPr>
          <a:lstStyle/>
          <a:p>
            <a:pPr marL="0" indent="0">
              <a:buNone/>
            </a:pPr>
            <a:r>
              <a:rPr kumimoji="1" lang="ja-JP" altLang="en-US" dirty="0">
                <a:solidFill>
                  <a:schemeClr val="tx1"/>
                </a:solidFill>
              </a:rPr>
              <a:t>何らかの生きづらさ。</a:t>
            </a:r>
          </a:p>
          <a:p>
            <a:pPr marL="0" indent="0">
              <a:buNone/>
            </a:pPr>
            <a:r>
              <a:rPr kumimoji="1" lang="ja-JP" altLang="en-US" dirty="0">
                <a:solidFill>
                  <a:schemeClr val="tx1"/>
                </a:solidFill>
              </a:rPr>
              <a:t>虐待、</a:t>
            </a:r>
            <a:r>
              <a:rPr kumimoji="1" lang="en-US" altLang="ja-JP" dirty="0">
                <a:solidFill>
                  <a:schemeClr val="tx1"/>
                </a:solidFill>
              </a:rPr>
              <a:t>DV</a:t>
            </a:r>
            <a:r>
              <a:rPr kumimoji="1" lang="ja-JP" altLang="en-US" dirty="0">
                <a:solidFill>
                  <a:schemeClr val="tx1"/>
                </a:solidFill>
              </a:rPr>
              <a:t>、大切な人との別れ、いじめ、孤立、学校や職場での不適応。</a:t>
            </a:r>
          </a:p>
          <a:p>
            <a:pPr marL="0" indent="0">
              <a:buNone/>
            </a:pPr>
            <a:r>
              <a:rPr kumimoji="1" lang="ja-JP" altLang="en-US" dirty="0">
                <a:solidFill>
                  <a:schemeClr val="tx1"/>
                </a:solidFill>
              </a:rPr>
              <a:t>症状としての抑うつ気分、不安、焦燥、不眠。</a:t>
            </a:r>
            <a:endParaRPr kumimoji="1" lang="en-US" altLang="ja-JP" dirty="0">
              <a:solidFill>
                <a:schemeClr val="tx1"/>
              </a:solidFill>
            </a:endParaRPr>
          </a:p>
          <a:p>
            <a:pPr marL="0" indent="0">
              <a:buNone/>
            </a:pPr>
            <a:r>
              <a:rPr lang="ja-JP" altLang="en-US" dirty="0">
                <a:solidFill>
                  <a:schemeClr val="tx1"/>
                </a:solidFill>
              </a:rPr>
              <a:t>＞＞自己治療としてのアルコール、薬物使用</a:t>
            </a:r>
            <a:endParaRPr lang="en-US" altLang="ja-JP" dirty="0">
              <a:solidFill>
                <a:schemeClr val="tx1"/>
              </a:solidFill>
            </a:endParaRPr>
          </a:p>
          <a:p>
            <a:pPr marL="0" indent="0">
              <a:buNone/>
            </a:pPr>
            <a:r>
              <a:rPr kumimoji="1" lang="ja-JP" altLang="en-US" dirty="0">
                <a:solidFill>
                  <a:schemeClr val="tx1"/>
                </a:solidFill>
              </a:rPr>
              <a:t>＝必ずしも快楽を目的としていない。</a:t>
            </a:r>
            <a:endParaRPr kumimoji="1" lang="en-US" altLang="ja-JP" dirty="0">
              <a:solidFill>
                <a:schemeClr val="tx1"/>
              </a:solidFill>
            </a:endParaRPr>
          </a:p>
        </p:txBody>
      </p:sp>
      <p:sp>
        <p:nvSpPr>
          <p:cNvPr id="4" name="日付プレースホルダー 3">
            <a:extLst>
              <a:ext uri="{FF2B5EF4-FFF2-40B4-BE49-F238E27FC236}">
                <a16:creationId xmlns:a16="http://schemas.microsoft.com/office/drawing/2014/main" id="{75666F03-9EB1-467D-8D98-4197698D1863}"/>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358991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A3F3C-1F0F-4E5C-96C3-21A1BC3EAC0E}"/>
              </a:ext>
            </a:extLst>
          </p:cNvPr>
          <p:cNvSpPr>
            <a:spLocks noGrp="1"/>
          </p:cNvSpPr>
          <p:nvPr>
            <p:ph type="title"/>
          </p:nvPr>
        </p:nvSpPr>
        <p:spPr/>
        <p:txBody>
          <a:bodyPr/>
          <a:lstStyle/>
          <a:p>
            <a:r>
              <a:rPr kumimoji="1" lang="en-US" altLang="ja-JP" dirty="0"/>
              <a:t>3-1.</a:t>
            </a:r>
            <a:r>
              <a:rPr kumimoji="1" lang="ja-JP" altLang="en-US" dirty="0"/>
              <a:t>治療目標　</a:t>
            </a:r>
            <a:r>
              <a:rPr lang="en-US" altLang="ja-JP" dirty="0"/>
              <a:t>‐</a:t>
            </a:r>
            <a:r>
              <a:rPr lang="ja-JP" altLang="en-US" dirty="0"/>
              <a:t>アルコール</a:t>
            </a:r>
            <a:endParaRPr kumimoji="1" lang="ja-JP" altLang="en-US" dirty="0"/>
          </a:p>
        </p:txBody>
      </p:sp>
      <p:graphicFrame>
        <p:nvGraphicFramePr>
          <p:cNvPr id="5" name="表 5">
            <a:extLst>
              <a:ext uri="{FF2B5EF4-FFF2-40B4-BE49-F238E27FC236}">
                <a16:creationId xmlns:a16="http://schemas.microsoft.com/office/drawing/2014/main" id="{AD7031D3-BF4B-EF4C-D4B5-030A6E1E4EE9}"/>
              </a:ext>
            </a:extLst>
          </p:cNvPr>
          <p:cNvGraphicFramePr>
            <a:graphicFrameLocks noGrp="1"/>
          </p:cNvGraphicFramePr>
          <p:nvPr>
            <p:ph idx="1"/>
            <p:extLst>
              <p:ext uri="{D42A27DB-BD31-4B8C-83A1-F6EECF244321}">
                <p14:modId xmlns:p14="http://schemas.microsoft.com/office/powerpoint/2010/main" val="268489171"/>
              </p:ext>
            </p:extLst>
          </p:nvPr>
        </p:nvGraphicFramePr>
        <p:xfrm>
          <a:off x="1096963" y="2108200"/>
          <a:ext cx="10058400" cy="3307080"/>
        </p:xfrm>
        <a:graphic>
          <a:graphicData uri="http://schemas.openxmlformats.org/drawingml/2006/table">
            <a:tbl>
              <a:tblPr bandRow="1">
                <a:tableStyleId>{3B4B98B0-60AC-42C2-AFA5-B58CD77FA1E5}</a:tableStyleId>
              </a:tblPr>
              <a:tblGrid>
                <a:gridCol w="10058400">
                  <a:extLst>
                    <a:ext uri="{9D8B030D-6E8A-4147-A177-3AD203B41FA5}">
                      <a16:colId xmlns:a16="http://schemas.microsoft.com/office/drawing/2014/main" val="1590841635"/>
                    </a:ext>
                  </a:extLst>
                </a:gridCol>
              </a:tblGrid>
              <a:tr h="370840">
                <a:tc>
                  <a:txBody>
                    <a:bodyPr/>
                    <a:lstStyle/>
                    <a:p>
                      <a:r>
                        <a:rPr kumimoji="1" lang="ja-JP" altLang="en-US" dirty="0">
                          <a:latin typeface="メイリオ" panose="020B0604030504040204" pitchFamily="50" charset="-128"/>
                          <a:ea typeface="メイリオ" panose="020B0604030504040204" pitchFamily="50" charset="-128"/>
                        </a:rPr>
                        <a:t>●断酒の達成とその継続が最も安定的、かつ安全である</a:t>
                      </a:r>
                    </a:p>
                  </a:txBody>
                  <a:tcPr/>
                </a:tc>
                <a:extLst>
                  <a:ext uri="{0D108BD9-81ED-4DB2-BD59-A6C34878D82A}">
                    <a16:rowId xmlns:a16="http://schemas.microsoft.com/office/drawing/2014/main" val="3747515334"/>
                  </a:ext>
                </a:extLst>
              </a:tr>
              <a:tr h="370840">
                <a:tc>
                  <a:txBody>
                    <a:bodyPr/>
                    <a:lstStyle/>
                    <a:p>
                      <a:r>
                        <a:rPr kumimoji="1" lang="ja-JP" altLang="en-US" dirty="0">
                          <a:latin typeface="メイリオ" panose="020B0604030504040204" pitchFamily="50" charset="-128"/>
                          <a:ea typeface="メイリオ" panose="020B0604030504040204" pitchFamily="50" charset="-128"/>
                        </a:rPr>
                        <a:t>●重症の場合、明確な身体的・精神的合併症が有する場合、深刻な家族・社会的問題を有する場合には治療目標は断酒とすべきである</a:t>
                      </a:r>
                    </a:p>
                  </a:txBody>
                  <a:tcPr/>
                </a:tc>
                <a:extLst>
                  <a:ext uri="{0D108BD9-81ED-4DB2-BD59-A6C34878D82A}">
                    <a16:rowId xmlns:a16="http://schemas.microsoft.com/office/drawing/2014/main" val="1238364715"/>
                  </a:ext>
                </a:extLst>
              </a:tr>
              <a:tr h="370840">
                <a:tc>
                  <a:txBody>
                    <a:bodyPr/>
                    <a:lstStyle/>
                    <a:p>
                      <a:r>
                        <a:rPr kumimoji="1" lang="ja-JP" altLang="en-US" dirty="0">
                          <a:latin typeface="メイリオ" panose="020B0604030504040204" pitchFamily="50" charset="-128"/>
                          <a:ea typeface="メイリオ" panose="020B0604030504040204" pitchFamily="50" charset="-128"/>
                        </a:rPr>
                        <a:t>●上記のようなケースで、断酒の同意が得られない場合でも、そのために治療からドロップアウトすることを避ける。一つの選択肢として飲酒量低減、それがうまくいかない場合に断酒に切り替える</a:t>
                      </a:r>
                    </a:p>
                  </a:txBody>
                  <a:tcPr/>
                </a:tc>
                <a:extLst>
                  <a:ext uri="{0D108BD9-81ED-4DB2-BD59-A6C34878D82A}">
                    <a16:rowId xmlns:a16="http://schemas.microsoft.com/office/drawing/2014/main" val="3087251279"/>
                  </a:ext>
                </a:extLst>
              </a:tr>
              <a:tr h="370840">
                <a:tc>
                  <a:txBody>
                    <a:bodyPr/>
                    <a:lstStyle/>
                    <a:p>
                      <a:r>
                        <a:rPr kumimoji="1" lang="ja-JP" altLang="en-US" dirty="0">
                          <a:latin typeface="メイリオ" panose="020B0604030504040204" pitchFamily="50" charset="-128"/>
                          <a:ea typeface="メイリオ" panose="020B0604030504040204" pitchFamily="50" charset="-128"/>
                        </a:rPr>
                        <a:t>●軽症、明確な合併症を有しないケースで、患者が断酒を望む場合や断酒を必要とするその他の事情がある場合を除き、飲酒量低減が治療目標になる</a:t>
                      </a:r>
                    </a:p>
                  </a:txBody>
                  <a:tcPr/>
                </a:tc>
                <a:extLst>
                  <a:ext uri="{0D108BD9-81ED-4DB2-BD59-A6C34878D82A}">
                    <a16:rowId xmlns:a16="http://schemas.microsoft.com/office/drawing/2014/main" val="3983134439"/>
                  </a:ext>
                </a:extLst>
              </a:tr>
              <a:tr h="370840">
                <a:tc>
                  <a:txBody>
                    <a:bodyPr/>
                    <a:lstStyle/>
                    <a:p>
                      <a:r>
                        <a:rPr kumimoji="1" lang="ja-JP" altLang="en-US" dirty="0">
                          <a:latin typeface="メイリオ" panose="020B0604030504040204" pitchFamily="50" charset="-128"/>
                          <a:ea typeface="メイリオ" panose="020B0604030504040204" pitchFamily="50" charset="-128"/>
                        </a:rPr>
                        <a:t>●目安は男性では</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日平均</a:t>
                      </a:r>
                      <a:r>
                        <a:rPr kumimoji="1" lang="en-US" altLang="ja-JP" dirty="0">
                          <a:latin typeface="メイリオ" panose="020B0604030504040204" pitchFamily="50" charset="-128"/>
                          <a:ea typeface="メイリオ" panose="020B0604030504040204" pitchFamily="50" charset="-128"/>
                        </a:rPr>
                        <a:t>40g</a:t>
                      </a:r>
                      <a:r>
                        <a:rPr kumimoji="1" lang="ja-JP" altLang="en-US" dirty="0">
                          <a:latin typeface="メイリオ" panose="020B0604030504040204" pitchFamily="50" charset="-128"/>
                          <a:ea typeface="メイリオ" panose="020B0604030504040204" pitchFamily="50" charset="-128"/>
                        </a:rPr>
                        <a:t>以下の飲酒、女性では平均</a:t>
                      </a:r>
                      <a:r>
                        <a:rPr kumimoji="1" lang="en-US" altLang="ja-JP" dirty="0">
                          <a:latin typeface="メイリオ" panose="020B0604030504040204" pitchFamily="50" charset="-128"/>
                          <a:ea typeface="メイリオ" panose="020B0604030504040204" pitchFamily="50" charset="-128"/>
                        </a:rPr>
                        <a:t>20g</a:t>
                      </a:r>
                      <a:r>
                        <a:rPr kumimoji="1" lang="ja-JP" altLang="en-US" dirty="0">
                          <a:latin typeface="メイリオ" panose="020B0604030504040204" pitchFamily="50" charset="-128"/>
                          <a:ea typeface="メイリオ" panose="020B0604030504040204" pitchFamily="50" charset="-128"/>
                        </a:rPr>
                        <a:t>以下</a:t>
                      </a:r>
                    </a:p>
                  </a:txBody>
                  <a:tcPr/>
                </a:tc>
                <a:extLst>
                  <a:ext uri="{0D108BD9-81ED-4DB2-BD59-A6C34878D82A}">
                    <a16:rowId xmlns:a16="http://schemas.microsoft.com/office/drawing/2014/main" val="2897404217"/>
                  </a:ext>
                </a:extLst>
              </a:tr>
              <a:tr h="370840">
                <a:tc>
                  <a:txBody>
                    <a:bodyPr/>
                    <a:lstStyle/>
                    <a:p>
                      <a:r>
                        <a:rPr kumimoji="1" lang="ja-JP" altLang="en-US" dirty="0">
                          <a:latin typeface="メイリオ" panose="020B0604030504040204" pitchFamily="50" charset="-128"/>
                          <a:ea typeface="メイリオ" panose="020B0604030504040204" pitchFamily="50" charset="-128"/>
                        </a:rPr>
                        <a:t>●飲酒量の低下は、飲酒に関係した健康障害や社会・家族問題の軽減につながる</a:t>
                      </a:r>
                    </a:p>
                  </a:txBody>
                  <a:tcPr/>
                </a:tc>
                <a:extLst>
                  <a:ext uri="{0D108BD9-81ED-4DB2-BD59-A6C34878D82A}">
                    <a16:rowId xmlns:a16="http://schemas.microsoft.com/office/drawing/2014/main" val="2775678260"/>
                  </a:ext>
                </a:extLst>
              </a:tr>
            </a:tbl>
          </a:graphicData>
        </a:graphic>
      </p:graphicFrame>
      <p:sp>
        <p:nvSpPr>
          <p:cNvPr id="4" name="日付プレースホルダー 3">
            <a:extLst>
              <a:ext uri="{FF2B5EF4-FFF2-40B4-BE49-F238E27FC236}">
                <a16:creationId xmlns:a16="http://schemas.microsoft.com/office/drawing/2014/main" id="{07139CCB-533B-4A83-82A4-04E37ACF55B3}"/>
              </a:ext>
            </a:extLst>
          </p:cNvPr>
          <p:cNvSpPr>
            <a:spLocks noGrp="1"/>
          </p:cNvSpPr>
          <p:nvPr>
            <p:ph type="dt" sz="half" idx="10"/>
          </p:nvPr>
        </p:nvSpPr>
        <p:spPr/>
        <p:txBody>
          <a:bodyPr/>
          <a:lstStyle/>
          <a:p>
            <a:pPr rtl="0"/>
            <a:fld id="{6BB10D81-EB47-474E-AFE6-F10ABA500AD1}" type="datetime1">
              <a:rPr lang="ja-JP" altLang="en-US" smtClean="0"/>
              <a:t>2022/9/30</a:t>
            </a:fld>
            <a:endParaRPr lang="en-US" dirty="0"/>
          </a:p>
        </p:txBody>
      </p:sp>
    </p:spTree>
    <p:extLst>
      <p:ext uri="{BB962C8B-B14F-4D97-AF65-F5344CB8AC3E}">
        <p14:creationId xmlns:p14="http://schemas.microsoft.com/office/powerpoint/2010/main" val="114338375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75_TF56160789" id="{8EF54D1C-3516-45D2-964D-322F5179DAFB}" vid="{588529C6-7038-4A64-A4FA-6ACDF2254A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{FD71462B-50EE-4FAC-96EF-7A70A2AF82A6}tf56160789_win32</Template>
  <TotalTime>1293</TotalTime>
  <Words>1129</Words>
  <Application>Microsoft Office PowerPoint</Application>
  <PresentationFormat>ワイド画面</PresentationFormat>
  <Paragraphs>135</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Meiryo UI</vt:lpstr>
      <vt:lpstr>ＭＳ 明朝</vt:lpstr>
      <vt:lpstr>ヒラギノ角ゴ ProN W3</vt:lpstr>
      <vt:lpstr>メイリオ</vt:lpstr>
      <vt:lpstr>Arial</vt:lpstr>
      <vt:lpstr>Calibri</vt:lpstr>
      <vt:lpstr>Franklin Gothic Book</vt:lpstr>
      <vt:lpstr>Wingdings</vt:lpstr>
      <vt:lpstr>1_RetrospectVTI</vt:lpstr>
      <vt:lpstr>物質使用障害の治療目標 -新アルコール・薬物使用障害の診断治療ガイドラインから-</vt:lpstr>
      <vt:lpstr>目次</vt:lpstr>
      <vt:lpstr>1-1.正しい診断　–ICD10から</vt:lpstr>
      <vt:lpstr>1-2.正しい診断　–DSM5から</vt:lpstr>
      <vt:lpstr>2-1.合併する精神疾患①</vt:lpstr>
      <vt:lpstr>2-2.合併する精神疾患②</vt:lpstr>
      <vt:lpstr>2-3.合併する精神疾患③</vt:lpstr>
      <vt:lpstr>2-4.Self-Medication</vt:lpstr>
      <vt:lpstr>3-1.治療目標　‐アルコール</vt:lpstr>
      <vt:lpstr>3-2.認知行動療法</vt:lpstr>
      <vt:lpstr>3-3.薬物療法①</vt:lpstr>
      <vt:lpstr>3-4.薬物療法②</vt:lpstr>
      <vt:lpstr>3-5.自助グループ</vt:lpstr>
      <vt:lpstr>3-6.行動変容ステージモデル</vt:lpstr>
      <vt:lpstr>まとめ</vt:lpstr>
      <vt:lpstr>参考文献</vt:lpstr>
      <vt:lpstr>ご清聴ありがとうございました。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お酒 健康な暮らし</dc:title>
  <dc:creator>Na Syu</dc:creator>
  <cp:lastModifiedBy>Na Syu</cp:lastModifiedBy>
  <cp:revision>12</cp:revision>
  <cp:lastPrinted>2022-09-30T16:08:54Z</cp:lastPrinted>
  <dcterms:created xsi:type="dcterms:W3CDTF">2021-11-11T12:10:47Z</dcterms:created>
  <dcterms:modified xsi:type="dcterms:W3CDTF">2022-09-30T16:26:55Z</dcterms:modified>
</cp:coreProperties>
</file>