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6" r:id="rId4"/>
    <p:sldId id="267" r:id="rId5"/>
    <p:sldId id="274" r:id="rId6"/>
    <p:sldId id="275" r:id="rId7"/>
    <p:sldId id="260" r:id="rId8"/>
    <p:sldId id="277" r:id="rId9"/>
    <p:sldId id="262" r:id="rId10"/>
    <p:sldId id="271" r:id="rId11"/>
    <p:sldId id="272" r:id="rId12"/>
    <p:sldId id="279" r:id="rId13"/>
    <p:sldId id="280" r:id="rId14"/>
    <p:sldId id="265" r:id="rId15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1FF"/>
    <a:srgbClr val="D5ABFF"/>
    <a:srgbClr val="CC99FF"/>
    <a:srgbClr val="FFCCFF"/>
    <a:srgbClr val="9999FF"/>
    <a:srgbClr val="CC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54" autoAdjust="0"/>
  </p:normalViewPr>
  <p:slideViewPr>
    <p:cSldViewPr snapToGrid="0">
      <p:cViewPr varScale="1">
        <p:scale>
          <a:sx n="70" d="100"/>
          <a:sy n="70" d="100"/>
        </p:scale>
        <p:origin x="1386" y="78"/>
      </p:cViewPr>
      <p:guideLst/>
    </p:cSldViewPr>
  </p:slideViewPr>
  <p:outlineViewPr>
    <p:cViewPr>
      <p:scale>
        <a:sx n="33" d="100"/>
        <a:sy n="33" d="100"/>
      </p:scale>
      <p:origin x="0" y="-625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8"/>
    </p:cViewPr>
  </p:sorterViewPr>
  <p:notesViewPr>
    <p:cSldViewPr snapToGrid="0">
      <p:cViewPr varScale="1">
        <p:scale>
          <a:sx n="76" d="100"/>
          <a:sy n="76" d="100"/>
        </p:scale>
        <p:origin x="17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401" cy="341251"/>
          </a:xfrm>
          <a:prstGeom prst="rect">
            <a:avLst/>
          </a:prstGeom>
        </p:spPr>
        <p:txBody>
          <a:bodyPr vert="horz" lIns="92107" tIns="46054" rIns="92107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898" y="0"/>
            <a:ext cx="4302400" cy="341251"/>
          </a:xfrm>
          <a:prstGeom prst="rect">
            <a:avLst/>
          </a:prstGeom>
        </p:spPr>
        <p:txBody>
          <a:bodyPr vert="horz" lIns="92107" tIns="46054" rIns="92107" bIns="46054" rtlCol="0"/>
          <a:lstStyle>
            <a:lvl1pPr algn="r">
              <a:defRPr sz="1200"/>
            </a:lvl1pPr>
          </a:lstStyle>
          <a:p>
            <a:fld id="{83FFFBCB-A45E-4D56-AFAA-94A8029D0F6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425"/>
            <a:ext cx="4302401" cy="341251"/>
          </a:xfrm>
          <a:prstGeom prst="rect">
            <a:avLst/>
          </a:prstGeom>
        </p:spPr>
        <p:txBody>
          <a:bodyPr vert="horz" lIns="92107" tIns="46054" rIns="92107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898" y="6456425"/>
            <a:ext cx="4302400" cy="341251"/>
          </a:xfrm>
          <a:prstGeom prst="rect">
            <a:avLst/>
          </a:prstGeom>
        </p:spPr>
        <p:txBody>
          <a:bodyPr vert="horz" lIns="92107" tIns="46054" rIns="92107" bIns="46054" rtlCol="0" anchor="b"/>
          <a:lstStyle>
            <a:lvl1pPr algn="r">
              <a:defRPr sz="1200"/>
            </a:lvl1pPr>
          </a:lstStyle>
          <a:p>
            <a:fld id="{A0CF2824-1EB3-4091-97B4-4A6476351F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12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4" cy="341064"/>
          </a:xfrm>
          <a:prstGeom prst="rect">
            <a:avLst/>
          </a:prstGeom>
        </p:spPr>
        <p:txBody>
          <a:bodyPr vert="horz" lIns="92107" tIns="46054" rIns="92107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4" cy="341064"/>
          </a:xfrm>
          <a:prstGeom prst="rect">
            <a:avLst/>
          </a:prstGeom>
        </p:spPr>
        <p:txBody>
          <a:bodyPr vert="horz" lIns="92107" tIns="46054" rIns="92107" bIns="46054" rtlCol="0"/>
          <a:lstStyle>
            <a:lvl1pPr algn="r">
              <a:defRPr sz="1200"/>
            </a:lvl1pPr>
          </a:lstStyle>
          <a:p>
            <a:fld id="{F30993ED-A428-4B5E-B0F5-F9B781840FF4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7" tIns="46054" rIns="92107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5"/>
          </a:xfrm>
          <a:prstGeom prst="rect">
            <a:avLst/>
          </a:prstGeom>
        </p:spPr>
        <p:txBody>
          <a:bodyPr vert="horz" lIns="92107" tIns="46054" rIns="92107" bIns="460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614"/>
            <a:ext cx="4301544" cy="341063"/>
          </a:xfrm>
          <a:prstGeom prst="rect">
            <a:avLst/>
          </a:prstGeom>
        </p:spPr>
        <p:txBody>
          <a:bodyPr vert="horz" lIns="92107" tIns="46054" rIns="92107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8" y="6456614"/>
            <a:ext cx="4301544" cy="341063"/>
          </a:xfrm>
          <a:prstGeom prst="rect">
            <a:avLst/>
          </a:prstGeom>
        </p:spPr>
        <p:txBody>
          <a:bodyPr vert="horz" lIns="92107" tIns="46054" rIns="92107" bIns="46054" rtlCol="0" anchor="b"/>
          <a:lstStyle>
            <a:lvl1pPr algn="r">
              <a:defRPr sz="1200"/>
            </a:lvl1pPr>
          </a:lstStyle>
          <a:p>
            <a:fld id="{2A4D340F-F456-4745-81AF-DF9DF9EF9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78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それでは、発表の方を始めさせていただきます。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296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dirty="0"/>
              <a:t>否認以外で病識の獲得を困難にするものとして</a:t>
            </a:r>
            <a:r>
              <a:rPr lang="ja-JP" altLang="en-US" dirty="0"/>
              <a:t>、</a:t>
            </a:r>
            <a:r>
              <a:rPr lang="ja-JP" altLang="ja-JP" dirty="0"/>
              <a:t>臨床現場で多く遭遇するのは、アルコール依存症に</a:t>
            </a:r>
            <a:r>
              <a:rPr lang="ja-JP" altLang="en-US" dirty="0"/>
              <a:t>併存</a:t>
            </a:r>
            <a:r>
              <a:rPr lang="ja-JP" altLang="ja-JP" dirty="0"/>
              <a:t>する記憶障害</a:t>
            </a:r>
            <a:r>
              <a:rPr lang="ja-JP" altLang="en-US" dirty="0"/>
              <a:t>いわゆる認知症</a:t>
            </a:r>
            <a:r>
              <a:rPr lang="ja-JP" altLang="ja-JP" dirty="0"/>
              <a:t>が挙げられ</a:t>
            </a:r>
            <a:r>
              <a:rPr lang="ja-JP" altLang="en-US" dirty="0"/>
              <a:t>ます。</a:t>
            </a:r>
            <a:endParaRPr lang="ja-JP" altLang="ja-JP" dirty="0"/>
          </a:p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入院治療を受けるアルコール依存症患者に占める認知機能障害の割合は非常に高く、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歳以上の依存症患者では約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％に物忘れ以上の認知機能障害が認められているといわれています。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考察です。</a:t>
            </a:r>
            <a:endParaRPr lang="en-US" altLang="ja-JP" dirty="0"/>
          </a:p>
          <a:p>
            <a:r>
              <a:rPr lang="ja-JP" altLang="en-US" dirty="0"/>
              <a:t>実際の</a:t>
            </a:r>
            <a:r>
              <a:rPr lang="ja-JP" altLang="ja-JP" dirty="0"/>
              <a:t>臨床において、飲酒をしたアルコール依存症患者が「俺が何</a:t>
            </a:r>
            <a:r>
              <a:rPr lang="ja-JP" altLang="ja-JP" dirty="0" smtClean="0"/>
              <a:t>した」</a:t>
            </a:r>
            <a:r>
              <a:rPr lang="ja-JP" altLang="ja-JP" dirty="0"/>
              <a:t>「寝酒にちょっと飲んだ</a:t>
            </a:r>
            <a:r>
              <a:rPr lang="ja-JP" altLang="ja-JP" dirty="0" smtClean="0"/>
              <a:t>だけ」 </a:t>
            </a:r>
            <a:r>
              <a:rPr lang="ja-JP" altLang="ja-JP" dirty="0"/>
              <a:t>「家族に迷惑をかけた」と</a:t>
            </a:r>
            <a:r>
              <a:rPr lang="ja-JP" altLang="en-US" dirty="0"/>
              <a:t>いう様々な事例があります。</a:t>
            </a:r>
            <a:r>
              <a:rPr lang="ja-JP" altLang="ja-JP" dirty="0"/>
              <a:t>病識や否認についてスタッフが理解しておくことで、治療過程において患者</a:t>
            </a:r>
            <a:r>
              <a:rPr lang="ja-JP" altLang="en-US" dirty="0"/>
              <a:t>様</a:t>
            </a:r>
            <a:r>
              <a:rPr lang="ja-JP" altLang="ja-JP" dirty="0"/>
              <a:t>がどの段階にいるのか把握する一助になると考え</a:t>
            </a:r>
            <a:r>
              <a:rPr lang="ja-JP" altLang="en-US" dirty="0"/>
              <a:t>ます。</a:t>
            </a: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88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最後に私達研究チームでそれぞれの介入方法をまとめましたので報告させて頂きます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精神保健福祉士では、否認を持っている</a:t>
            </a:r>
            <a:r>
              <a:rPr lang="ja-JP" altLang="en-US" dirty="0"/>
              <a:t>症例</a:t>
            </a:r>
            <a:r>
              <a:rPr lang="ja-JP" altLang="en-US" dirty="0" smtClean="0"/>
              <a:t>でも心の中で問題を意識しているケースが多い</a:t>
            </a:r>
            <a:r>
              <a:rPr lang="ja-JP" altLang="en-US" dirty="0" smtClean="0"/>
              <a:t>ため、まず</a:t>
            </a:r>
            <a:r>
              <a:rPr lang="ja-JP" altLang="en-US" dirty="0" smtClean="0"/>
              <a:t>は来院できたことをねぎらい、その上で本人と家族にアプローチしていきます。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作業療法士では、本人の興味ある作業活動を通して</a:t>
            </a:r>
            <a:r>
              <a:rPr lang="ja-JP" altLang="en-US" dirty="0"/>
              <a:t>、成功体験に</a:t>
            </a:r>
            <a:r>
              <a:rPr lang="ja-JP" altLang="en-US" dirty="0" smtClean="0"/>
              <a:t>つなげ、</a:t>
            </a:r>
            <a:r>
              <a:rPr kumimoji="1" lang="ja-JP" altLang="en-US" dirty="0" smtClean="0"/>
              <a:t>自尊</a:t>
            </a:r>
            <a:r>
              <a:rPr kumimoji="1" lang="ja-JP" altLang="en-US" dirty="0" smtClean="0"/>
              <a:t>心や自己効力感の回復を</a:t>
            </a:r>
            <a:r>
              <a:rPr kumimoji="1" lang="ja-JP" altLang="en-US" dirty="0" smtClean="0"/>
              <a:t>目指し</a:t>
            </a:r>
            <a:r>
              <a:rPr lang="ja-JP" altLang="en-US" dirty="0" smtClean="0"/>
              <a:t>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63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kumimoji="1" lang="ja-JP" altLang="en-US" dirty="0" smtClean="0"/>
              <a:t>公認心理士では、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安心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して飲酒問題への正直な気持ちを言語化できるよう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するために、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怒り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不安、恐怖の感情表現を否定せず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肯定的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受け止め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寄り添う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関わりを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指導員では、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集団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認知行動療法、ピアサポートの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において、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仲間の中で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話しやすい雰囲気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作り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防衛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のハードルを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病識の獲得過程や否認の心理を理解したうえ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で、このように多職種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の各視点からアプローチしていくことが重要だと考えます。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1000"/>
              </a:spcAft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1000"/>
              </a:spcAft>
            </a:pP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8846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36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はじめに、当院では</a:t>
            </a:r>
            <a:r>
              <a:rPr kumimoji="1" lang="en-US" altLang="ja-JP" dirty="0"/>
              <a:t>20</a:t>
            </a:r>
            <a:r>
              <a:rPr kumimoji="1" lang="ja-JP" altLang="en-US" dirty="0"/>
              <a:t>代から</a:t>
            </a:r>
            <a:r>
              <a:rPr kumimoji="1" lang="en-US" altLang="ja-JP" dirty="0"/>
              <a:t>80</a:t>
            </a:r>
            <a:r>
              <a:rPr kumimoji="1" lang="ja-JP" altLang="en-US" dirty="0"/>
              <a:t>代までの幅広い年齢層のアルコール依存症患者が通院または入院治療されております。アルコール依存症患者の治療を円滑に進めるためには「病識の獲得」が重要であるといわれています。しかし、「否認の病気」ともいわれており、「自分は依存症ではない」と否認する方が臨床現場でも</a:t>
            </a:r>
            <a:r>
              <a:rPr lang="ja-JP" altLang="en-US" dirty="0"/>
              <a:t>多く見られます。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72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次に研究の目的と方法についてです。</a:t>
            </a:r>
            <a:endParaRPr kumimoji="1" lang="en-US" altLang="ja-JP" dirty="0"/>
          </a:p>
          <a:p>
            <a:r>
              <a:rPr lang="ja-JP" altLang="en-US" dirty="0"/>
              <a:t>目的は、日々のアルコール依存症患者との関わりの中で、どのような過程で病識を獲得して、なぜ否認をするのか疑問に感じたため、病識獲得過程と否認の心理について整理しました。</a:t>
            </a:r>
            <a:endParaRPr lang="en-US" altLang="ja-JP" dirty="0"/>
          </a:p>
          <a:p>
            <a:r>
              <a:rPr lang="ja-JP" altLang="en-US" dirty="0"/>
              <a:t>方法は、</a:t>
            </a:r>
            <a:r>
              <a:rPr lang="ja-JP" altLang="ja-JP" dirty="0"/>
              <a:t>「アルコール依存症」「病識」をキーワードに設定した文献検索および医学雑誌の調査より、研究チームで協議し</a:t>
            </a:r>
            <a:r>
              <a:rPr lang="ja-JP" altLang="en-US" dirty="0"/>
              <a:t>、</a:t>
            </a:r>
            <a:r>
              <a:rPr lang="ja-JP" altLang="ja-JP" dirty="0"/>
              <a:t>合計</a:t>
            </a:r>
            <a:r>
              <a:rPr lang="en-US" altLang="ja-JP" dirty="0"/>
              <a:t>4</a:t>
            </a:r>
            <a:r>
              <a:rPr lang="ja-JP" altLang="ja-JP" dirty="0"/>
              <a:t>編の文献を選択</a:t>
            </a:r>
            <a:r>
              <a:rPr lang="ja-JP" altLang="en-US" dirty="0"/>
              <a:t>しました。</a:t>
            </a:r>
            <a:endParaRPr lang="ja-JP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39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次は</a:t>
            </a:r>
            <a:r>
              <a:rPr lang="ja-JP" altLang="en-US" dirty="0"/>
              <a:t>、</a:t>
            </a:r>
            <a:r>
              <a:rPr kumimoji="1" lang="ja-JP" altLang="en-US" dirty="0"/>
              <a:t>病識の定義に</a:t>
            </a:r>
            <a:r>
              <a:rPr kumimoji="1" lang="ja-JP" altLang="en-US" dirty="0" smtClean="0"/>
              <a:t>ついて</a:t>
            </a:r>
            <a:r>
              <a:rPr lang="ja-JP" altLang="en-US" dirty="0" smtClean="0"/>
              <a:t>です。</a:t>
            </a:r>
            <a:endParaRPr kumimoji="1" lang="en-US" altLang="ja-JP" dirty="0"/>
          </a:p>
          <a:p>
            <a:r>
              <a:rPr lang="ja-JP" altLang="en-US" dirty="0"/>
              <a:t>病識とは、患者自身が病的な状態であることを自覚していることを指します。</a:t>
            </a:r>
            <a:endParaRPr lang="en-US" altLang="ja-JP" dirty="0"/>
          </a:p>
          <a:p>
            <a:r>
              <a:rPr kumimoji="1" lang="ja-JP" altLang="en-US" dirty="0"/>
              <a:t>アルコール依存症患者であれば、「自分はアルコール依存症である」と自覚を持つことを意味します。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623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dirty="0"/>
              <a:t>病識の形成過程には、第</a:t>
            </a:r>
            <a:r>
              <a:rPr lang="en-US" altLang="ja-JP" dirty="0"/>
              <a:t>1</a:t>
            </a:r>
            <a:r>
              <a:rPr lang="ja-JP" altLang="ja-JP" dirty="0"/>
              <a:t>の病識と第</a:t>
            </a:r>
            <a:r>
              <a:rPr lang="en-US" altLang="ja-JP" dirty="0"/>
              <a:t>2</a:t>
            </a:r>
            <a:r>
              <a:rPr lang="ja-JP" altLang="ja-JP" dirty="0"/>
              <a:t>の病識があるといわれてい</a:t>
            </a:r>
            <a:r>
              <a:rPr lang="ja-JP" altLang="en-US" dirty="0"/>
              <a:t>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今回は、第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の病識に焦点をあて発表させていただきます。</a:t>
            </a:r>
            <a:endParaRPr lang="en-US" altLang="ja-JP" dirty="0"/>
          </a:p>
          <a:p>
            <a:r>
              <a:rPr lang="ja-JP" altLang="ja-JP" dirty="0"/>
              <a:t>第</a:t>
            </a:r>
            <a:r>
              <a:rPr lang="en-US" altLang="ja-JP" dirty="0"/>
              <a:t>1</a:t>
            </a:r>
            <a:r>
              <a:rPr lang="ja-JP" altLang="ja-JP" dirty="0"/>
              <a:t>の病識</a:t>
            </a:r>
            <a:r>
              <a:rPr lang="ja-JP" altLang="en-US" dirty="0"/>
              <a:t>とは、自分は</a:t>
            </a:r>
            <a:r>
              <a:rPr lang="ja-JP" altLang="ja-JP" dirty="0"/>
              <a:t>アルコール依存症であるという自覚</a:t>
            </a:r>
            <a:r>
              <a:rPr lang="ja-JP" altLang="en-US" dirty="0"/>
              <a:t>のことをさします。</a:t>
            </a:r>
            <a:endParaRPr lang="en-US" altLang="ja-JP" dirty="0"/>
          </a:p>
          <a:p>
            <a:r>
              <a:rPr lang="ja-JP" altLang="ja-JP" dirty="0" smtClean="0"/>
              <a:t>「</a:t>
            </a:r>
            <a:r>
              <a:rPr lang="ja-JP" altLang="ja-JP" dirty="0"/>
              <a:t>疾患の否認の時期」</a:t>
            </a:r>
            <a:r>
              <a:rPr lang="ja-JP" altLang="en-US" dirty="0"/>
              <a:t>とは、「酒に強い」「お酒を飲んでも何ともない」といった飲酒問題を全く理解していない時期です。</a:t>
            </a:r>
            <a:r>
              <a:rPr lang="ja-JP" altLang="ja-JP" dirty="0"/>
              <a:t> 「病感の出現の時期」</a:t>
            </a:r>
            <a:r>
              <a:rPr lang="ja-JP" altLang="en-US" dirty="0"/>
              <a:t>とは、「依存症ではないが何かおかしい」といった病気による症状を感じるとる時期です。</a:t>
            </a:r>
            <a:r>
              <a:rPr lang="ja-JP" altLang="ja-JP" dirty="0"/>
              <a:t> 「不完全な第</a:t>
            </a:r>
            <a:r>
              <a:rPr lang="en-US" altLang="ja-JP" dirty="0"/>
              <a:t>1</a:t>
            </a:r>
            <a:r>
              <a:rPr lang="ja-JP" altLang="ja-JP" dirty="0"/>
              <a:t>の病識出現の時期」</a:t>
            </a:r>
            <a:r>
              <a:rPr lang="ja-JP" altLang="en-US" dirty="0"/>
              <a:t>とは、「自分はアルコール依存症患者かもしれない」と気づき始める時期で、</a:t>
            </a:r>
            <a:r>
              <a:rPr lang="ja-JP" altLang="ja-JP" dirty="0"/>
              <a:t> 「第</a:t>
            </a:r>
            <a:r>
              <a:rPr lang="en-US" altLang="ja-JP" dirty="0"/>
              <a:t>1</a:t>
            </a:r>
            <a:r>
              <a:rPr lang="ja-JP" altLang="ja-JP" dirty="0"/>
              <a:t>の病識形成の時期」</a:t>
            </a:r>
            <a:r>
              <a:rPr lang="ja-JP" altLang="en-US" dirty="0"/>
              <a:t>が「自分はアルコール依存症だ」と完全に自覚する</a:t>
            </a:r>
            <a:r>
              <a:rPr lang="ja-JP" altLang="en-US" dirty="0" smtClean="0"/>
              <a:t>時期で、</a:t>
            </a:r>
            <a:endParaRPr lang="en-US" altLang="ja-JP" dirty="0" smtClean="0"/>
          </a:p>
          <a:p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の病識はこのような</a:t>
            </a:r>
            <a:r>
              <a:rPr lang="en-US" altLang="ja-JP" dirty="0" smtClean="0"/>
              <a:t>4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段階をへるといわれています。</a:t>
            </a:r>
            <a:endParaRPr lang="en-US" altLang="ja-JP" dirty="0" smtClean="0"/>
          </a:p>
          <a:p>
            <a:r>
              <a:rPr lang="ja-JP" altLang="en-US" dirty="0"/>
              <a:t>そして、</a:t>
            </a:r>
            <a:r>
              <a:rPr lang="ja-JP" altLang="ja-JP" dirty="0"/>
              <a:t>第</a:t>
            </a:r>
            <a:r>
              <a:rPr lang="en-US" altLang="ja-JP" dirty="0"/>
              <a:t>1</a:t>
            </a:r>
            <a:r>
              <a:rPr lang="ja-JP" altLang="ja-JP" dirty="0"/>
              <a:t>の病識が獲得できても再飲酒する可能性が高く、断酒継続のためには第</a:t>
            </a:r>
            <a:r>
              <a:rPr lang="en-US" altLang="ja-JP" dirty="0"/>
              <a:t>2</a:t>
            </a:r>
            <a:r>
              <a:rPr lang="ja-JP" altLang="ja-JP" dirty="0"/>
              <a:t>の病識獲得が必要であるといわれている。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749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dirty="0"/>
              <a:t>第</a:t>
            </a:r>
            <a:r>
              <a:rPr lang="en-US" altLang="ja-JP" dirty="0"/>
              <a:t>2</a:t>
            </a:r>
            <a:r>
              <a:rPr lang="ja-JP" altLang="ja-JP" dirty="0"/>
              <a:t>の病識</a:t>
            </a:r>
            <a:r>
              <a:rPr lang="ja-JP" altLang="en-US" dirty="0"/>
              <a:t>は</a:t>
            </a:r>
            <a:r>
              <a:rPr lang="ja-JP" altLang="ja-JP" dirty="0"/>
              <a:t>対人関係障害の自覚</a:t>
            </a:r>
            <a:r>
              <a:rPr lang="ja-JP" altLang="en-US" dirty="0"/>
              <a:t>を意味します。</a:t>
            </a:r>
            <a:endParaRPr lang="en-US" altLang="ja-JP" dirty="0"/>
          </a:p>
          <a:p>
            <a:r>
              <a:rPr lang="ja-JP" altLang="en-US" dirty="0" smtClean="0"/>
              <a:t>ここでの対人</a:t>
            </a:r>
            <a:r>
              <a:rPr lang="ja-JP" altLang="en-US" dirty="0"/>
              <a:t>関係障害とは、家族や</a:t>
            </a:r>
            <a:r>
              <a:rPr lang="ja-JP" altLang="en-US" dirty="0" smtClean="0"/>
              <a:t>知人に対し</a:t>
            </a:r>
            <a:r>
              <a:rPr lang="ja-JP" altLang="en-US" dirty="0"/>
              <a:t>、約束を破ったり、その場しのぎの嘘をついたりする等の言動により</a:t>
            </a:r>
            <a:r>
              <a:rPr lang="ja-JP" altLang="en-US" dirty="0" smtClean="0"/>
              <a:t>、社会的</a:t>
            </a:r>
            <a:r>
              <a:rPr lang="ja-JP" altLang="en-US" dirty="0"/>
              <a:t>に孤立してしまうような状態です。</a:t>
            </a:r>
            <a:endParaRPr lang="en-US" altLang="ja-JP" dirty="0"/>
          </a:p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の病識</a:t>
            </a:r>
            <a:r>
              <a:rPr lang="ja-JP" altLang="en-US" dirty="0" smtClean="0"/>
              <a:t>は、このような</a:t>
            </a:r>
            <a:r>
              <a:rPr lang="en-US" altLang="ja-JP" dirty="0" smtClean="0"/>
              <a:t>3</a:t>
            </a:r>
            <a:r>
              <a:rPr lang="ja-JP" altLang="ja-JP" dirty="0"/>
              <a:t>段階を経</a:t>
            </a:r>
            <a:r>
              <a:rPr lang="ja-JP" altLang="en-US" dirty="0"/>
              <a:t>るといわれています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の病識がありますが</a:t>
            </a:r>
            <a:r>
              <a:rPr lang="ja-JP" altLang="en-US" dirty="0" smtClean="0"/>
              <a:t>、個人差があり再飲酒</a:t>
            </a:r>
            <a:r>
              <a:rPr lang="ja-JP" altLang="en-US" dirty="0"/>
              <a:t>したり人間関係で失敗</a:t>
            </a:r>
            <a:r>
              <a:rPr lang="ja-JP" altLang="en-US" dirty="0" smtClean="0"/>
              <a:t>したりする等、様々な</a:t>
            </a:r>
            <a:r>
              <a:rPr lang="ja-JP" altLang="en-US" dirty="0"/>
              <a:t>過程</a:t>
            </a:r>
            <a:r>
              <a:rPr lang="ja-JP" altLang="en-US" dirty="0" smtClean="0"/>
              <a:t>を</a:t>
            </a:r>
            <a:r>
              <a:rPr lang="ja-JP" altLang="en-US" dirty="0"/>
              <a:t>経て病識の獲得につながります。</a:t>
            </a: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次は否認に</a:t>
            </a:r>
            <a:r>
              <a:rPr lang="ja-JP" altLang="en-US" dirty="0" smtClean="0"/>
              <a:t>ついてです。</a:t>
            </a:r>
            <a:endParaRPr lang="en-US" altLang="ja-JP" dirty="0"/>
          </a:p>
          <a:p>
            <a:r>
              <a:rPr lang="ja-JP" altLang="ja-JP" dirty="0"/>
              <a:t>第</a:t>
            </a:r>
            <a:r>
              <a:rPr lang="en-US" altLang="ja-JP" dirty="0"/>
              <a:t>1</a:t>
            </a:r>
            <a:r>
              <a:rPr lang="ja-JP" altLang="ja-JP" dirty="0"/>
              <a:t>の病識形成過程の初期で経験される否認とは、防衛機制の一つであり、受け入れがたい現実から</a:t>
            </a:r>
            <a:r>
              <a:rPr lang="ja-JP" altLang="ja-JP" dirty="0" smtClean="0"/>
              <a:t>逃げ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ja-JP" dirty="0" smtClean="0"/>
              <a:t>認めない</a:t>
            </a:r>
            <a:r>
              <a:rPr lang="ja-JP" altLang="ja-JP" dirty="0"/>
              <a:t>という無意識的な心理的メカニズム</a:t>
            </a:r>
            <a:r>
              <a:rPr lang="ja-JP" altLang="en-US" dirty="0"/>
              <a:t>のことを意味します。</a:t>
            </a:r>
            <a:endParaRPr lang="en-US" altLang="ja-JP" dirty="0"/>
          </a:p>
          <a:p>
            <a:r>
              <a:rPr kumimoji="1" lang="ja-JP" altLang="en-US" dirty="0"/>
              <a:t>アルコール依存症患者であれば、「私はアルコール依存症ではない」「酒さえ飲まなければ何の問題もない」</a:t>
            </a:r>
            <a:endParaRPr kumimoji="1" lang="en-US" altLang="ja-JP" dirty="0"/>
          </a:p>
          <a:p>
            <a:r>
              <a:rPr lang="ja-JP" altLang="en-US" dirty="0"/>
              <a:t>等の否認が挙げられます。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326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アルコール依存症患者の否認の心理についてです。</a:t>
            </a:r>
            <a:endParaRPr kumimoji="1" lang="en-US" altLang="ja-JP" dirty="0"/>
          </a:p>
          <a:p>
            <a:r>
              <a:rPr lang="ja-JP" altLang="ja-JP" dirty="0"/>
              <a:t>アルコール依存症患者の否認の心理として、自尊感情の低さ、不安を含む陰性感情の強さ、自己効力感の低さ等の特徴があるといわれており、他者評価に対する敏感さにもつながっている</a:t>
            </a:r>
            <a:r>
              <a:rPr lang="ja-JP" altLang="en-US" dirty="0"/>
              <a:t>といわれております。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789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また、アルコール依存症患者</a:t>
            </a:r>
            <a:r>
              <a:rPr kumimoji="1" lang="ja-JP" altLang="en-US" dirty="0" smtClean="0"/>
              <a:t>は</a:t>
            </a:r>
            <a:r>
              <a:rPr lang="ja-JP" altLang="en-US" dirty="0" smtClean="0"/>
              <a:t>そのよう</a:t>
            </a:r>
            <a:r>
              <a:rPr lang="ja-JP" altLang="en-US" dirty="0"/>
              <a:t>な</a:t>
            </a:r>
            <a:r>
              <a:rPr kumimoji="1" lang="ja-JP" altLang="en-US" dirty="0" smtClean="0"/>
              <a:t>心理</a:t>
            </a:r>
            <a:r>
              <a:rPr kumimoji="1" lang="ja-JP" altLang="en-US" dirty="0"/>
              <a:t>が</a:t>
            </a:r>
            <a:r>
              <a:rPr kumimoji="1" lang="ja-JP" altLang="en-US" dirty="0" smtClean="0"/>
              <a:t>見られるケースが多いため、叱責</a:t>
            </a:r>
            <a:r>
              <a:rPr kumimoji="1" lang="ja-JP" altLang="en-US" dirty="0"/>
              <a:t>されるのではないか</a:t>
            </a:r>
            <a:r>
              <a:rPr kumimoji="1" lang="ja-JP" altLang="en-US" dirty="0" smtClean="0"/>
              <a:t>等</a:t>
            </a:r>
            <a:r>
              <a:rPr lang="ja-JP" altLang="en-US" dirty="0" smtClean="0"/>
              <a:t>とい</a:t>
            </a:r>
            <a:r>
              <a:rPr lang="ja-JP" altLang="en-US" dirty="0"/>
              <a:t>う</a:t>
            </a:r>
            <a:endParaRPr lang="en-US" altLang="ja-JP" dirty="0" smtClean="0"/>
          </a:p>
          <a:p>
            <a:r>
              <a:rPr lang="ja-JP" altLang="en-US" dirty="0" smtClean="0"/>
              <a:t>思いが強い傾向に</a:t>
            </a:r>
            <a:r>
              <a:rPr lang="ja-JP" altLang="en-US" dirty="0" smtClean="0"/>
              <a:t>あります。</a:t>
            </a:r>
            <a:endParaRPr lang="en-US" altLang="ja-JP" dirty="0"/>
          </a:p>
          <a:p>
            <a:r>
              <a:rPr kumimoji="1" lang="ja-JP" altLang="en-US" dirty="0" smtClean="0"/>
              <a:t>そのため、病気を自覚</a:t>
            </a:r>
            <a:r>
              <a:rPr kumimoji="1" lang="ja-JP" altLang="en-US" dirty="0"/>
              <a:t>しているからこそ、怒りで否認してしまうケースが少なくありません。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D340F-F456-4745-81AF-DF9DF9EF907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1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10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42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25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1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45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98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9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1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56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4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57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CCBD22-7647-4B33-B7C1-8A2F9613D8D8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ACEFA1-D064-40DC-B4B6-06EC1171F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92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5038" y="1555846"/>
            <a:ext cx="7543800" cy="1786628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アルコール依存症患者の</a:t>
            </a:r>
            <a:r>
              <a:rPr lang="en-US" altLang="ja-JP" sz="4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病識獲得過程と否認の心理</a:t>
            </a:r>
            <a:endParaRPr kumimoji="1" lang="ja-JP" altLang="en-US" sz="4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5910" y="4455621"/>
            <a:ext cx="7822928" cy="2231782"/>
          </a:xfrm>
        </p:spPr>
        <p:txBody>
          <a:bodyPr>
            <a:norm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医療法人耕仁会　札幌太田病院</a:t>
            </a:r>
            <a:endParaRPr kumimoji="1"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作業療法士　飯坂友里亜　　　精神保健福祉士　細田美保</a:t>
            </a:r>
            <a:endParaRPr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作業療法士　後藤幸枝　　　　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公認心理師　　長濱千絵美</a:t>
            </a: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作業療法士　武藤志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織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指導員</a:t>
            </a: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鳴海美織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2000" dirty="0">
                <a:latin typeface="+mn-ea"/>
              </a:rPr>
              <a:t>　　　　</a:t>
            </a:r>
            <a:r>
              <a:rPr lang="ja-JP" altLang="en-US" sz="2000" dirty="0">
                <a:ea typeface="メイリオ" panose="020B0604030504040204" pitchFamily="50" charset="-128"/>
              </a:rPr>
              <a:t>　　　</a:t>
            </a:r>
            <a:endParaRPr kumimoji="1" lang="en-US" altLang="ja-JP" sz="2000" dirty="0">
              <a:ea typeface="メイリオ" panose="020B0604030504040204" pitchFamily="50" charset="-128"/>
            </a:endParaRPr>
          </a:p>
          <a:p>
            <a:endParaRPr lang="en-US" altLang="ja-JP" sz="2000" dirty="0">
              <a:ea typeface="メイリオ" panose="020B0604030504040204" pitchFamily="50" charset="-128"/>
            </a:endParaRPr>
          </a:p>
          <a:p>
            <a:endParaRPr kumimoji="1" lang="en-US" altLang="ja-JP" sz="2000" dirty="0">
              <a:ea typeface="メイリオ" panose="020B0604030504040204" pitchFamily="50" charset="-128"/>
            </a:endParaRPr>
          </a:p>
          <a:p>
            <a:endParaRPr lang="en-US" altLang="ja-JP" sz="2000" dirty="0">
              <a:ea typeface="メイリオ" panose="020B0604030504040204" pitchFamily="50" charset="-128"/>
            </a:endParaRPr>
          </a:p>
          <a:p>
            <a:endParaRPr kumimoji="1" lang="ja-JP" altLang="en-US" sz="2000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23582" y="457548"/>
            <a:ext cx="8215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否認以外に病識獲得を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困難にする要因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2709080" y="1932843"/>
            <a:ext cx="3725840" cy="2220427"/>
          </a:xfrm>
          <a:prstGeom prst="ellipse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アルコール依存症に併存する認知症</a:t>
            </a:r>
            <a:endParaRPr kumimoji="1"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023582" y="1719618"/>
            <a:ext cx="709683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横巻き 3"/>
          <p:cNvSpPr/>
          <p:nvPr/>
        </p:nvSpPr>
        <p:spPr>
          <a:xfrm>
            <a:off x="537379" y="4124152"/>
            <a:ext cx="8069241" cy="23610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048" y="4618811"/>
            <a:ext cx="7792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入院治療を受けるアルコール依存症患者に占める認知機能障害の割合は非常に高い。</a:t>
            </a:r>
            <a:r>
              <a: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歳以上の依存症患者では約</a:t>
            </a:r>
            <a:r>
              <a: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％に物忘れ以上の認知機能障害が認められているといわれている。</a:t>
            </a:r>
          </a:p>
          <a:p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23633" y="5856302"/>
            <a:ext cx="2715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（松下幸生ら</a:t>
            </a:r>
            <a:r>
              <a:rPr lang="en-US" altLang="ja-JP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,2010</a:t>
            </a:r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360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雲 4"/>
          <p:cNvSpPr/>
          <p:nvPr/>
        </p:nvSpPr>
        <p:spPr>
          <a:xfrm>
            <a:off x="1637444" y="3387042"/>
            <a:ext cx="4083810" cy="1511391"/>
          </a:xfrm>
          <a:prstGeom prst="cloud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" name="直線コネクタ 1"/>
          <p:cNvCxnSpPr/>
          <p:nvPr/>
        </p:nvCxnSpPr>
        <p:spPr>
          <a:xfrm>
            <a:off x="1037230" y="1719618"/>
            <a:ext cx="709683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037230" y="888621"/>
            <a:ext cx="3903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考察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5909" y="1883391"/>
            <a:ext cx="5773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実際の臨床現場において・・・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24758" y="4480461"/>
            <a:ext cx="4255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等と発言する事例もある。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12190" y="3946108"/>
            <a:ext cx="3671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「家族に迷惑かけた」</a:t>
            </a:r>
          </a:p>
        </p:txBody>
      </p:sp>
      <p:sp>
        <p:nvSpPr>
          <p:cNvPr id="11" name="雲 10"/>
          <p:cNvSpPr/>
          <p:nvPr/>
        </p:nvSpPr>
        <p:spPr>
          <a:xfrm>
            <a:off x="3429850" y="2329847"/>
            <a:ext cx="3789816" cy="1540386"/>
          </a:xfrm>
          <a:prstGeom prst="cloud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雲 12"/>
          <p:cNvSpPr/>
          <p:nvPr/>
        </p:nvSpPr>
        <p:spPr>
          <a:xfrm>
            <a:off x="361942" y="2358842"/>
            <a:ext cx="3636564" cy="1511391"/>
          </a:xfrm>
          <a:prstGeom prst="cloud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「俺が何した」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36518" y="2708611"/>
            <a:ext cx="3099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「寝酒にちょっと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飲んだだけ」</a:t>
            </a:r>
          </a:p>
        </p:txBody>
      </p:sp>
      <p:sp>
        <p:nvSpPr>
          <p:cNvPr id="14" name="横巻き 13"/>
          <p:cNvSpPr/>
          <p:nvPr/>
        </p:nvSpPr>
        <p:spPr>
          <a:xfrm>
            <a:off x="846161" y="4850664"/>
            <a:ext cx="7751929" cy="1829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病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識や否認についてスタッフが理解しておくことで、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治療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過程において患者がどの段階にいるのか</a:t>
            </a:r>
            <a:r>
              <a:rPr lang="ja-JP" altLang="en-US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把握</a:t>
            </a:r>
            <a:r>
              <a:rPr lang="ja-JP" altLang="en-US" sz="2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一助になると考えられる。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23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吹き出し 13"/>
          <p:cNvSpPr/>
          <p:nvPr/>
        </p:nvSpPr>
        <p:spPr>
          <a:xfrm>
            <a:off x="2395181" y="1069841"/>
            <a:ext cx="6527042" cy="2207741"/>
          </a:xfrm>
          <a:prstGeom prst="wedgeRoundRectCallout">
            <a:avLst>
              <a:gd name="adj1" fmla="val -59762"/>
              <a:gd name="adj2" fmla="val -25332"/>
              <a:gd name="adj3" fmla="val 16667"/>
            </a:avLst>
          </a:prstGeom>
          <a:solidFill>
            <a:schemeClr val="bg1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47664" y="1375474"/>
            <a:ext cx="6274559" cy="1697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心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の中で問題を意識しているケースが多いためまずは来院できたことを労う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上で、本人と家族にアプローチしていく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494730" y="3628843"/>
            <a:ext cx="6523631" cy="2280469"/>
          </a:xfrm>
          <a:prstGeom prst="wedgeRoundRectCallout">
            <a:avLst>
              <a:gd name="adj1" fmla="val 58000"/>
              <a:gd name="adj2" fmla="val 9459"/>
              <a:gd name="adj3" fmla="val 16667"/>
            </a:avLst>
          </a:prstGeom>
          <a:solidFill>
            <a:schemeClr val="bg1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4945" y="3920128"/>
            <a:ext cx="6143199" cy="1697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本人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興味ある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作業活動（創作活動やスポーツ等）を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通して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、自尊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心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や自己効力感の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回復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を目指す。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成功体験につなげる。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4730" y="387659"/>
            <a:ext cx="5636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多職種の視点での介入方法・・・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スマイル 20"/>
          <p:cNvSpPr/>
          <p:nvPr/>
        </p:nvSpPr>
        <p:spPr>
          <a:xfrm>
            <a:off x="494730" y="1086509"/>
            <a:ext cx="1160060" cy="1071433"/>
          </a:xfrm>
          <a:prstGeom prst="smileyFac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83188" y="2289290"/>
            <a:ext cx="187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精神保健福祉士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スマイル 11"/>
          <p:cNvSpPr/>
          <p:nvPr/>
        </p:nvSpPr>
        <p:spPr>
          <a:xfrm>
            <a:off x="7591569" y="4239408"/>
            <a:ext cx="1160060" cy="1071433"/>
          </a:xfrm>
          <a:prstGeom prst="smileyFac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91569" y="5439410"/>
            <a:ext cx="155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作業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療法士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060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吹き出し 3"/>
          <p:cNvSpPr/>
          <p:nvPr/>
        </p:nvSpPr>
        <p:spPr>
          <a:xfrm>
            <a:off x="334368" y="495928"/>
            <a:ext cx="6762468" cy="2368933"/>
          </a:xfrm>
          <a:prstGeom prst="wedgeRoundRectCallout">
            <a:avLst>
              <a:gd name="adj1" fmla="val 57822"/>
              <a:gd name="adj2" fmla="val -8207"/>
              <a:gd name="adj3" fmla="val 16667"/>
            </a:avLst>
          </a:prstGeom>
          <a:solidFill>
            <a:schemeClr val="bg1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2968" y="789232"/>
            <a:ext cx="6305268" cy="2344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安心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して飲酒問題への正直な気持ちを言語化できる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よう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怒り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不安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、恐怖の感情表現を否定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せず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肯定的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に受け止めて寄り添う関わりを行う。</a:t>
            </a:r>
          </a:p>
          <a:p>
            <a:r>
              <a:rPr lang="en-US" altLang="ja-JP" sz="2400" dirty="0">
                <a:solidFill>
                  <a:schemeClr val="bg1"/>
                </a:solidFill>
              </a:rPr>
              <a:t> </a:t>
            </a:r>
            <a:endParaRPr lang="ja-JP" altLang="ja-JP" sz="2400" dirty="0">
              <a:solidFill>
                <a:schemeClr val="bg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313295" y="3153392"/>
            <a:ext cx="6523631" cy="1487868"/>
          </a:xfrm>
          <a:prstGeom prst="wedgeRoundRectCallout">
            <a:avLst>
              <a:gd name="adj1" fmla="val -59573"/>
              <a:gd name="adj2" fmla="val -6734"/>
              <a:gd name="adj3" fmla="val 16667"/>
            </a:avLst>
          </a:prstGeom>
          <a:solidFill>
            <a:schemeClr val="bg1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マイル 6"/>
          <p:cNvSpPr/>
          <p:nvPr/>
        </p:nvSpPr>
        <p:spPr>
          <a:xfrm>
            <a:off x="7676866" y="1010460"/>
            <a:ext cx="1160060" cy="1071433"/>
          </a:xfrm>
          <a:prstGeom prst="smileyFac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09684" y="2268471"/>
            <a:ext cx="149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公認心理師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スマイル 8"/>
          <p:cNvSpPr/>
          <p:nvPr/>
        </p:nvSpPr>
        <p:spPr>
          <a:xfrm>
            <a:off x="417960" y="3384038"/>
            <a:ext cx="1160060" cy="1071433"/>
          </a:xfrm>
          <a:prstGeom prst="smileyFac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0778" y="4605316"/>
            <a:ext cx="149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指導員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23785" y="3342179"/>
            <a:ext cx="6520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集団認知行動療法、ピアサポートの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などにおいて、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仲間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の中で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話しやすい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雰囲気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作り防衛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のハードルを下げる。</a:t>
            </a:r>
          </a:p>
        </p:txBody>
      </p:sp>
      <p:sp>
        <p:nvSpPr>
          <p:cNvPr id="17" name="横巻き 16"/>
          <p:cNvSpPr/>
          <p:nvPr/>
        </p:nvSpPr>
        <p:spPr>
          <a:xfrm>
            <a:off x="562968" y="4995159"/>
            <a:ext cx="7838936" cy="151277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病識の獲得過程や否認の心理を理解したうえで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多職種の各視点からアプローチしていくことが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重要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68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参考文献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8740" y="1937982"/>
            <a:ext cx="7970293" cy="4722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佐久間寛之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アルコール依存症の病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識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精神科治療学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10)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333-1337, 2015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若林真衣子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アルコール依存症者の回復過程における自 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己意識の変化に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ついて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Journal 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of health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＆ 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social  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services14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27-35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2016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安川由貴子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アルコール依存症者の意識変容のプロセスーセルフヘルプ・グループにおける体験談を手がかりに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京都大学生涯教育・図書館情報学研究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7:9-25, 2008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松下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幸生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松井敏史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樋口進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アルコール依存症に併存する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認知症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精神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経誌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112(8)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,2010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2400" dirty="0"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r">
              <a:buNone/>
            </a:pPr>
            <a:endParaRPr lang="en-US" altLang="ja-JP" sz="1400" dirty="0"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400" dirty="0">
              <a:latin typeface="Meiryo UI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6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はじめに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59" y="2132337"/>
            <a:ext cx="754380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当院では、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代から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代までの幅広い年齢層のアルコール依存症患者が通院または入院している。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治療を円滑に進めるためには「病識の獲得」が重要であるといわれているが、「自分は依存症ではない」と否認する人が少なくない。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3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研究の目的と方法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59" y="1845734"/>
            <a:ext cx="7761483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目的</a:t>
            </a: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アルコール依存症患者は、どのような過程で病識を獲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得し、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なぜ否認するのかを明らかにするため。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方法</a:t>
            </a:r>
            <a:endParaRPr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「アルコール依存症」「病識」をキーワードに設定し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文献及び医学雑誌の調査より、研究チームで協議し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合計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編の文献を選択した。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1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60" y="314581"/>
            <a:ext cx="7543800" cy="1391390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病識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59" y="1845734"/>
            <a:ext cx="7925256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定義</a:t>
            </a: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患者自身が病的な状態であることを自覚していること。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アルコール依存症患者であれば、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     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という自覚を持つことを意味する。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3289110" y="3413330"/>
            <a:ext cx="5459105" cy="1096723"/>
          </a:xfrm>
          <a:prstGeom prst="wedgeEllipseCallout">
            <a:avLst>
              <a:gd name="adj1" fmla="val -60383"/>
              <a:gd name="adj2" fmla="val 4794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自分はアルコール依存症だ。</a:t>
            </a:r>
          </a:p>
        </p:txBody>
      </p:sp>
      <p:sp>
        <p:nvSpPr>
          <p:cNvPr id="4" name="スマイル 3"/>
          <p:cNvSpPr/>
          <p:nvPr/>
        </p:nvSpPr>
        <p:spPr>
          <a:xfrm>
            <a:off x="1252864" y="3961691"/>
            <a:ext cx="1292444" cy="1096723"/>
          </a:xfrm>
          <a:prstGeom prst="smileyFac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3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右矢印 7"/>
          <p:cNvSpPr/>
          <p:nvPr/>
        </p:nvSpPr>
        <p:spPr>
          <a:xfrm rot="5400000">
            <a:off x="-1805548" y="3620698"/>
            <a:ext cx="4607383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9308" y="295645"/>
            <a:ext cx="8625385" cy="1077218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の病識</a:t>
            </a:r>
            <a:endParaRPr kumimoji="1" lang="en-US" altLang="ja-JP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（アルコール依存症であるという自覚）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6980" y="1555842"/>
            <a:ext cx="851620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疾患の否認の時期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→「酒に強いんだ」「何ともない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病感の出現の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時期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→「依存症ではないが何かおかしい」「身体疾患に固執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不完全な第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の病識出現の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時期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→「依存症かもしれない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の病識形成の時期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→「自分は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依存症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だ」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/>
          </a:p>
          <a:p>
            <a:pPr marL="342900" indent="-342900">
              <a:buFont typeface="+mj-lt"/>
              <a:buAutoNum type="arabicPeriod"/>
            </a:pPr>
            <a:endParaRPr lang="en-US" altLang="ja-JP" sz="2400" dirty="0"/>
          </a:p>
          <a:p>
            <a:endParaRPr lang="en-US" altLang="ja-JP" sz="2400" dirty="0"/>
          </a:p>
          <a:p>
            <a:endParaRPr kumimoji="1" lang="en-US" altLang="ja-JP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60114" y="5993949"/>
            <a:ext cx="2408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（安川由貴子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横巻き 6">
            <a:extLst>
              <a:ext uri="{FF2B5EF4-FFF2-40B4-BE49-F238E27FC236}">
                <a16:creationId xmlns:a16="http://schemas.microsoft.com/office/drawing/2014/main" id="{4E78B22D-A562-4BED-8F77-0DF2841922E0}"/>
              </a:ext>
            </a:extLst>
          </p:cNvPr>
          <p:cNvSpPr/>
          <p:nvPr/>
        </p:nvSpPr>
        <p:spPr>
          <a:xfrm>
            <a:off x="5254388" y="4312869"/>
            <a:ext cx="3630305" cy="176675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dirty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しかし、第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の病識が獲得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できても再飲酒する可能性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が高いといわれている。</a:t>
            </a: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854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48983" y="473839"/>
            <a:ext cx="6595075" cy="584775"/>
          </a:xfrm>
          <a:prstGeom prst="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の病識（</a:t>
            </a:r>
            <a:r>
              <a:rPr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対人関係障害の自覚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8983" y="1542197"/>
            <a:ext cx="7642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2756" y="1542197"/>
            <a:ext cx="78686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自己認識の時期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自己洞察の時期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自己容認の時期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 rot="5400000">
            <a:off x="-1805548" y="3620698"/>
            <a:ext cx="4607383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78147" y="5993949"/>
            <a:ext cx="2430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（安川由貴子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4474893" y="1555842"/>
            <a:ext cx="4206512" cy="2699474"/>
          </a:xfrm>
          <a:prstGeom prst="wedgeRoundRectCallout">
            <a:avLst>
              <a:gd name="adj1" fmla="val -51916"/>
              <a:gd name="adj2" fmla="val -69454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家族や知人に迷惑をかける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→例えば、約束を破る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問題行動等がエスカレートし人間関係が破綻していく。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6246974" y="2894233"/>
            <a:ext cx="741271" cy="355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17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59" y="231203"/>
            <a:ext cx="7543800" cy="1488415"/>
          </a:xfrm>
        </p:spPr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否認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59" y="1826059"/>
            <a:ext cx="7775131" cy="4574741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定義</a:t>
            </a:r>
            <a:endParaRPr kumimoji="1"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　第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の病識形成過程の初期で経験される否認とは、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　防衛機制の一つであり、受け入れがたい現実から逃げ、　　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メイリオ" panose="020B0604030504040204" pitchFamily="50" charset="-128"/>
              </a:rPr>
              <a:t>　認めないという無意識的なメカニズムのこと。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例えば・・・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等の否認が挙げられる。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雲 3"/>
          <p:cNvSpPr/>
          <p:nvPr/>
        </p:nvSpPr>
        <p:spPr>
          <a:xfrm>
            <a:off x="1013001" y="4340543"/>
            <a:ext cx="3873917" cy="152854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10437" y="4689318"/>
            <a:ext cx="2622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「私はアルコール依存症ではない」</a:t>
            </a:r>
          </a:p>
        </p:txBody>
      </p:sp>
      <p:sp>
        <p:nvSpPr>
          <p:cNvPr id="14" name="雲 13"/>
          <p:cNvSpPr/>
          <p:nvPr/>
        </p:nvSpPr>
        <p:spPr>
          <a:xfrm>
            <a:off x="4262188" y="4340541"/>
            <a:ext cx="4063959" cy="152854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94830" y="4689318"/>
            <a:ext cx="2977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「酒さえ飲まなければ何の問題もない」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64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09433" y="1446663"/>
            <a:ext cx="8325134" cy="399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146411" y="1412871"/>
            <a:ext cx="7008807" cy="265447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2738423" y="2623820"/>
            <a:ext cx="3733799" cy="914400"/>
          </a:xfrm>
          <a:prstGeom prst="ellipse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自己効力感の低さ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4275" y="805219"/>
            <a:ext cx="7602485" cy="50638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アルコール依存症患者の否認の心理</a:t>
            </a:r>
          </a:p>
        </p:txBody>
      </p:sp>
      <p:sp>
        <p:nvSpPr>
          <p:cNvPr id="4" name="楕円 3"/>
          <p:cNvSpPr/>
          <p:nvPr/>
        </p:nvSpPr>
        <p:spPr>
          <a:xfrm>
            <a:off x="1328946" y="1913525"/>
            <a:ext cx="3628030" cy="914400"/>
          </a:xfrm>
          <a:prstGeom prst="ellipse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自尊感情の低さ</a:t>
            </a:r>
          </a:p>
        </p:txBody>
      </p:sp>
      <p:sp>
        <p:nvSpPr>
          <p:cNvPr id="6" name="楕円 5"/>
          <p:cNvSpPr/>
          <p:nvPr/>
        </p:nvSpPr>
        <p:spPr>
          <a:xfrm>
            <a:off x="4312294" y="1852362"/>
            <a:ext cx="3628030" cy="975563"/>
          </a:xfrm>
          <a:prstGeom prst="ellipse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不安などの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陰性感情の強さ</a:t>
            </a:r>
          </a:p>
        </p:txBody>
      </p:sp>
      <p:sp>
        <p:nvSpPr>
          <p:cNvPr id="8" name="右矢印 7"/>
          <p:cNvSpPr/>
          <p:nvPr/>
        </p:nvSpPr>
        <p:spPr>
          <a:xfrm rot="5400000">
            <a:off x="4093545" y="4178695"/>
            <a:ext cx="1023553" cy="782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174815" y="5201868"/>
            <a:ext cx="5109091" cy="584775"/>
          </a:xfrm>
          <a:prstGeom prst="rect">
            <a:avLst/>
          </a:prstGeom>
          <a:solidFill>
            <a:srgbClr val="CCFF66"/>
          </a:solidFill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他者評価の敏感さに繋がる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168106" y="5977467"/>
            <a:ext cx="2682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（佐久間寛之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173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/>
          <p:cNvSpPr/>
          <p:nvPr/>
        </p:nvSpPr>
        <p:spPr>
          <a:xfrm>
            <a:off x="367349" y="345394"/>
            <a:ext cx="8570794" cy="3057098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形吹き出し 6"/>
          <p:cNvSpPr/>
          <p:nvPr/>
        </p:nvSpPr>
        <p:spPr>
          <a:xfrm>
            <a:off x="1029265" y="740023"/>
            <a:ext cx="4158016" cy="1337481"/>
          </a:xfrm>
          <a:prstGeom prst="wedgeEllipse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4153892" y="1628676"/>
            <a:ext cx="4158016" cy="1337481"/>
          </a:xfrm>
          <a:prstGeom prst="wedgeEllipse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4053933" y="3077229"/>
            <a:ext cx="1197627" cy="1103195"/>
          </a:xfrm>
          <a:prstGeom prst="rightArrow">
            <a:avLst>
              <a:gd name="adj1" fmla="val 4862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13677" y="4268273"/>
            <a:ext cx="6607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飲酒問題を自覚しているからこそ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・・・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654185" y="89355"/>
            <a:ext cx="1997124" cy="6100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否認の心理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6603" y="1151029"/>
            <a:ext cx="361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叱責されるのではないか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78084" y="2018646"/>
            <a:ext cx="361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断罪されるのではないか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爆発 2 12"/>
          <p:cNvSpPr/>
          <p:nvPr/>
        </p:nvSpPr>
        <p:spPr>
          <a:xfrm>
            <a:off x="1237677" y="4685774"/>
            <a:ext cx="6959788" cy="1749838"/>
          </a:xfrm>
          <a:prstGeom prst="irregularSeal2">
            <a:avLst/>
          </a:prstGeom>
          <a:solidFill>
            <a:srgbClr val="CC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34914" y="5292405"/>
            <a:ext cx="3365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怒りで否認してしまうケースもある。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413938" y="6013220"/>
            <a:ext cx="2682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（佐久間寛之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249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3331</TotalTime>
  <Words>1816</Words>
  <Application>Microsoft Office PowerPoint</Application>
  <PresentationFormat>画面に合わせる (4:3)</PresentationFormat>
  <Paragraphs>188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Meiryo UI</vt:lpstr>
      <vt:lpstr>ＭＳ Ｐゴシック</vt:lpstr>
      <vt:lpstr>メイリオ</vt:lpstr>
      <vt:lpstr>游ゴシック</vt:lpstr>
      <vt:lpstr>Calibri</vt:lpstr>
      <vt:lpstr>Calibri Light</vt:lpstr>
      <vt:lpstr>Wingdings</vt:lpstr>
      <vt:lpstr>レトロスペクト</vt:lpstr>
      <vt:lpstr>アルコール依存症患者の 病識獲得過程と否認の心理</vt:lpstr>
      <vt:lpstr>はじめに</vt:lpstr>
      <vt:lpstr>研究の目的と方法</vt:lpstr>
      <vt:lpstr>病識</vt:lpstr>
      <vt:lpstr>PowerPoint プレゼンテーション</vt:lpstr>
      <vt:lpstr>PowerPoint プレゼンテーション</vt:lpstr>
      <vt:lpstr>否認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参考文献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orcare</dc:creator>
  <cp:lastModifiedBy>orcare</cp:lastModifiedBy>
  <cp:revision>174</cp:revision>
  <cp:lastPrinted>2022-09-26T06:45:23Z</cp:lastPrinted>
  <dcterms:created xsi:type="dcterms:W3CDTF">2022-04-28T05:23:39Z</dcterms:created>
  <dcterms:modified xsi:type="dcterms:W3CDTF">2022-10-14T08:42:17Z</dcterms:modified>
</cp:coreProperties>
</file>