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3.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4.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5.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6.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7.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8.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4" r:id="rId1"/>
  </p:sldMasterIdLst>
  <p:handoutMasterIdLst>
    <p:handoutMasterId r:id="rId19"/>
  </p:handoutMasterIdLst>
  <p:sldIdLst>
    <p:sldId id="256" r:id="rId2"/>
    <p:sldId id="257" r:id="rId3"/>
    <p:sldId id="258" r:id="rId4"/>
    <p:sldId id="272" r:id="rId5"/>
    <p:sldId id="263" r:id="rId6"/>
    <p:sldId id="262" r:id="rId7"/>
    <p:sldId id="261" r:id="rId8"/>
    <p:sldId id="260" r:id="rId9"/>
    <p:sldId id="264" r:id="rId10"/>
    <p:sldId id="277" r:id="rId11"/>
    <p:sldId id="278" r:id="rId12"/>
    <p:sldId id="279" r:id="rId13"/>
    <p:sldId id="282" r:id="rId14"/>
    <p:sldId id="284" r:id="rId15"/>
    <p:sldId id="269" r:id="rId16"/>
    <p:sldId id="281" r:id="rId17"/>
    <p:sldId id="271" r:id="rId18"/>
  </p:sldIdLst>
  <p:sldSz cx="9144000" cy="6858000" type="screen4x3"/>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12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8.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5.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ofPieChart>
        <c:ofPieType val="pie"/>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268-4803-B327-FDE0F7FCBD8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268-4803-B327-FDE0F7FCBD8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268-4803-B327-FDE0F7FCBD84}"/>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268-4803-B327-FDE0F7FCBD84}"/>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268-4803-B327-FDE0F7FCBD84}"/>
              </c:ext>
            </c:extLst>
          </c:dPt>
          <c:cat>
            <c:strRef>
              <c:f>Sheet1!$A$2:$A$5</c:f>
              <c:strCache>
                <c:ptCount val="4"/>
                <c:pt idx="0">
                  <c:v>第 1 四半期</c:v>
                </c:pt>
                <c:pt idx="1">
                  <c:v>第 2 四半期</c:v>
                </c:pt>
                <c:pt idx="2">
                  <c:v>第 3 四半期</c:v>
                </c:pt>
                <c:pt idx="3">
                  <c:v>第 4 四半期</c:v>
                </c:pt>
              </c:strCache>
            </c:strRef>
          </c:cat>
          <c:val>
            <c:numRef>
              <c:f>Sheet1!$B$2:$B$5</c:f>
              <c:numCache>
                <c:formatCode>General</c:formatCode>
                <c:ptCount val="4"/>
                <c:pt idx="0">
                  <c:v>34.4</c:v>
                </c:pt>
                <c:pt idx="1">
                  <c:v>40</c:v>
                </c:pt>
                <c:pt idx="2">
                  <c:v>25.6</c:v>
                </c:pt>
              </c:numCache>
            </c:numRef>
          </c:val>
          <c:extLst>
            <c:ext xmlns:c16="http://schemas.microsoft.com/office/drawing/2014/chart" uri="{C3380CC4-5D6E-409C-BE32-E72D297353CC}">
              <c16:uniqueId val="{00000000-20FC-4786-BA36-27921D08FC55}"/>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724-4982-A6A6-3A80DB76B78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724-4982-A6A6-3A80DB76B78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724-4982-A6A6-3A80DB76B78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724-4982-A6A6-3A80DB76B78D}"/>
              </c:ext>
            </c:extLst>
          </c:dPt>
          <c:cat>
            <c:strRef>
              <c:f>Sheet1!$A$2:$A$5</c:f>
              <c:strCache>
                <c:ptCount val="4"/>
                <c:pt idx="0">
                  <c:v>第 1 四半期</c:v>
                </c:pt>
                <c:pt idx="1">
                  <c:v>第 2 四半期</c:v>
                </c:pt>
                <c:pt idx="2">
                  <c:v>第 3 四半期</c:v>
                </c:pt>
                <c:pt idx="3">
                  <c:v>第 4 四半期</c:v>
                </c:pt>
              </c:strCache>
            </c:strRef>
          </c:cat>
          <c:val>
            <c:numRef>
              <c:f>Sheet1!$B$2:$B$5</c:f>
              <c:numCache>
                <c:formatCode>General</c:formatCode>
                <c:ptCount val="4"/>
                <c:pt idx="0">
                  <c:v>58.3</c:v>
                </c:pt>
                <c:pt idx="1">
                  <c:v>41.7</c:v>
                </c:pt>
              </c:numCache>
            </c:numRef>
          </c:val>
          <c:extLst>
            <c:ext xmlns:c16="http://schemas.microsoft.com/office/drawing/2014/chart" uri="{C3380CC4-5D6E-409C-BE32-E72D297353CC}">
              <c16:uniqueId val="{00000008-C724-4982-A6A6-3A80DB76B78D}"/>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30-4846-ABC0-710653838CF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30-4846-ABC0-710653838C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A30-4846-ABC0-710653838CF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A30-4846-ABC0-710653838CF1}"/>
              </c:ext>
            </c:extLst>
          </c:dPt>
          <c:cat>
            <c:strRef>
              <c:f>Sheet1!$A$2:$A$5</c:f>
              <c:strCache>
                <c:ptCount val="3"/>
                <c:pt idx="0">
                  <c:v>第 1 四半期</c:v>
                </c:pt>
                <c:pt idx="1">
                  <c:v>第 2 四半期</c:v>
                </c:pt>
                <c:pt idx="2">
                  <c:v>第 3 四半期</c:v>
                </c:pt>
              </c:strCache>
            </c:strRef>
          </c:cat>
          <c:val>
            <c:numRef>
              <c:f>Sheet1!$B$2:$B$5</c:f>
              <c:numCache>
                <c:formatCode>General</c:formatCode>
                <c:ptCount val="4"/>
                <c:pt idx="0">
                  <c:v>30.4</c:v>
                </c:pt>
                <c:pt idx="1">
                  <c:v>30.4</c:v>
                </c:pt>
                <c:pt idx="2">
                  <c:v>39.1</c:v>
                </c:pt>
              </c:numCache>
            </c:numRef>
          </c:val>
          <c:extLst>
            <c:ext xmlns:c16="http://schemas.microsoft.com/office/drawing/2014/chart" uri="{C3380CC4-5D6E-409C-BE32-E72D297353CC}">
              <c16:uniqueId val="{00000000-E98F-47F6-B814-BAB3BF09523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断酒群（</a:t>
            </a:r>
            <a:r>
              <a:rPr lang="en-US" altLang="ja-JP" dirty="0"/>
              <a:t>31</a:t>
            </a:r>
            <a:r>
              <a:rPr lang="ja-JP" altLang="en-US" dirty="0"/>
              <a:t>人）</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1672203021541888"/>
          <c:y val="0.21217798594847775"/>
          <c:w val="0.83938223249215338"/>
          <c:h val="0.67267808737022627"/>
        </c:manualLayout>
      </c:layout>
      <c:barChart>
        <c:barDir val="bar"/>
        <c:grouping val="clustered"/>
        <c:varyColors val="0"/>
        <c:ser>
          <c:idx val="0"/>
          <c:order val="0"/>
          <c:tx>
            <c:strRef>
              <c:f>[コピー修正ALフォーラムグラフ2.xlsx]A学習会!$R$2</c:f>
              <c:strCache>
                <c:ptCount val="1"/>
                <c:pt idx="0">
                  <c:v>断酒群</c:v>
                </c:pt>
              </c:strCache>
            </c:strRef>
          </c:tx>
          <c:spPr>
            <a:solidFill>
              <a:schemeClr val="accent1"/>
            </a:solidFill>
            <a:ln>
              <a:noFill/>
            </a:ln>
            <a:effectLst/>
          </c:spPr>
          <c:invertIfNegative val="0"/>
          <c:cat>
            <c:strRef>
              <c:f>[コピー修正ALフォーラムグラフ2.xlsx]A学習会!$Q$3:$Q$11</c:f>
              <c:strCache>
                <c:ptCount val="9"/>
                <c:pt idx="0">
                  <c:v>0~10</c:v>
                </c:pt>
                <c:pt idx="1">
                  <c:v>10~20</c:v>
                </c:pt>
                <c:pt idx="2">
                  <c:v>20~30</c:v>
                </c:pt>
                <c:pt idx="3">
                  <c:v>30~40</c:v>
                </c:pt>
                <c:pt idx="4">
                  <c:v>40~50</c:v>
                </c:pt>
                <c:pt idx="5">
                  <c:v>50~60</c:v>
                </c:pt>
                <c:pt idx="6">
                  <c:v>60~70</c:v>
                </c:pt>
                <c:pt idx="7">
                  <c:v>70~80</c:v>
                </c:pt>
                <c:pt idx="8">
                  <c:v>80~90</c:v>
                </c:pt>
              </c:strCache>
            </c:strRef>
          </c:cat>
          <c:val>
            <c:numRef>
              <c:f>[コピー修正ALフォーラムグラフ2.xlsx]A学習会!$R$3:$R$11</c:f>
              <c:numCache>
                <c:formatCode>General</c:formatCode>
                <c:ptCount val="9"/>
                <c:pt idx="0">
                  <c:v>11</c:v>
                </c:pt>
                <c:pt idx="1">
                  <c:v>6</c:v>
                </c:pt>
                <c:pt idx="2">
                  <c:v>4</c:v>
                </c:pt>
                <c:pt idx="3">
                  <c:v>7</c:v>
                </c:pt>
                <c:pt idx="4">
                  <c:v>1</c:v>
                </c:pt>
                <c:pt idx="5">
                  <c:v>0</c:v>
                </c:pt>
                <c:pt idx="6">
                  <c:v>1</c:v>
                </c:pt>
                <c:pt idx="7">
                  <c:v>0</c:v>
                </c:pt>
                <c:pt idx="8">
                  <c:v>1</c:v>
                </c:pt>
              </c:numCache>
            </c:numRef>
          </c:val>
          <c:extLst>
            <c:ext xmlns:c16="http://schemas.microsoft.com/office/drawing/2014/chart" uri="{C3380CC4-5D6E-409C-BE32-E72D297353CC}">
              <c16:uniqueId val="{00000000-5E37-43A7-BBB8-8335DC397033}"/>
            </c:ext>
          </c:extLst>
        </c:ser>
        <c:dLbls>
          <c:showLegendKey val="0"/>
          <c:showVal val="0"/>
          <c:showCatName val="0"/>
          <c:showSerName val="0"/>
          <c:showPercent val="0"/>
          <c:showBubbleSize val="0"/>
        </c:dLbls>
        <c:gapWidth val="182"/>
        <c:axId val="343090448"/>
        <c:axId val="343083792"/>
      </c:barChart>
      <c:catAx>
        <c:axId val="343090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83792"/>
        <c:crosses val="autoZero"/>
        <c:auto val="1"/>
        <c:lblAlgn val="ctr"/>
        <c:lblOffset val="100"/>
        <c:noMultiLvlLbl val="0"/>
      </c:catAx>
      <c:valAx>
        <c:axId val="3430837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43090448"/>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再飲酒群（</a:t>
            </a:r>
            <a:r>
              <a:rPr lang="en-US" altLang="ja-JP" dirty="0"/>
              <a:t>36</a:t>
            </a:r>
            <a:r>
              <a:rPr lang="ja-JP" altLang="en-US" dirty="0"/>
              <a:t>人）</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3223471204030532"/>
          <c:y val="0.2449648711943794"/>
          <c:w val="0.83490705041180202"/>
          <c:h val="0.67267808737022627"/>
        </c:manualLayout>
      </c:layout>
      <c:barChart>
        <c:barDir val="bar"/>
        <c:grouping val="clustered"/>
        <c:varyColors val="0"/>
        <c:ser>
          <c:idx val="0"/>
          <c:order val="0"/>
          <c:tx>
            <c:strRef>
              <c:f>[コピー修正ALフォーラムグラフ2.xlsx]A学習会!$T$2</c:f>
              <c:strCache>
                <c:ptCount val="1"/>
                <c:pt idx="0">
                  <c:v>再飲酒群</c:v>
                </c:pt>
              </c:strCache>
            </c:strRef>
          </c:tx>
          <c:spPr>
            <a:solidFill>
              <a:schemeClr val="accent1"/>
            </a:solidFill>
            <a:ln>
              <a:noFill/>
            </a:ln>
            <a:effectLst/>
          </c:spPr>
          <c:invertIfNegative val="0"/>
          <c:cat>
            <c:strRef>
              <c:f>[コピー修正ALフォーラムグラフ2.xlsx]A学習会!$S$3:$S$11</c:f>
              <c:strCache>
                <c:ptCount val="9"/>
                <c:pt idx="0">
                  <c:v>0~10</c:v>
                </c:pt>
                <c:pt idx="1">
                  <c:v>10~20</c:v>
                </c:pt>
                <c:pt idx="2">
                  <c:v>20~30</c:v>
                </c:pt>
                <c:pt idx="3">
                  <c:v>30~40</c:v>
                </c:pt>
                <c:pt idx="4">
                  <c:v>40~50</c:v>
                </c:pt>
                <c:pt idx="5">
                  <c:v>50~60</c:v>
                </c:pt>
                <c:pt idx="6">
                  <c:v>60~70</c:v>
                </c:pt>
                <c:pt idx="7">
                  <c:v>70~80</c:v>
                </c:pt>
                <c:pt idx="8">
                  <c:v>80~90</c:v>
                </c:pt>
              </c:strCache>
            </c:strRef>
          </c:cat>
          <c:val>
            <c:numRef>
              <c:f>[コピー修正ALフォーラムグラフ2.xlsx]A学習会!$T$3:$T$11</c:f>
              <c:numCache>
                <c:formatCode>General</c:formatCode>
                <c:ptCount val="9"/>
                <c:pt idx="0">
                  <c:v>19</c:v>
                </c:pt>
                <c:pt idx="1">
                  <c:v>3</c:v>
                </c:pt>
                <c:pt idx="2">
                  <c:v>8</c:v>
                </c:pt>
                <c:pt idx="3">
                  <c:v>3</c:v>
                </c:pt>
                <c:pt idx="4">
                  <c:v>3</c:v>
                </c:pt>
                <c:pt idx="5">
                  <c:v>0</c:v>
                </c:pt>
                <c:pt idx="6">
                  <c:v>0</c:v>
                </c:pt>
                <c:pt idx="7">
                  <c:v>0</c:v>
                </c:pt>
                <c:pt idx="8">
                  <c:v>0</c:v>
                </c:pt>
              </c:numCache>
            </c:numRef>
          </c:val>
          <c:extLst>
            <c:ext xmlns:c16="http://schemas.microsoft.com/office/drawing/2014/chart" uri="{C3380CC4-5D6E-409C-BE32-E72D297353CC}">
              <c16:uniqueId val="{00000000-C52F-4889-9F8A-2DD518E31C50}"/>
            </c:ext>
          </c:extLst>
        </c:ser>
        <c:dLbls>
          <c:showLegendKey val="0"/>
          <c:showVal val="0"/>
          <c:showCatName val="0"/>
          <c:showSerName val="0"/>
          <c:showPercent val="0"/>
          <c:showBubbleSize val="0"/>
        </c:dLbls>
        <c:gapWidth val="182"/>
        <c:axId val="274463888"/>
        <c:axId val="274457648"/>
      </c:barChart>
      <c:catAx>
        <c:axId val="2744638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74457648"/>
        <c:crosses val="autoZero"/>
        <c:auto val="1"/>
        <c:lblAlgn val="ctr"/>
        <c:lblOffset val="100"/>
        <c:noMultiLvlLbl val="0"/>
      </c:catAx>
      <c:valAx>
        <c:axId val="2744576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274463888"/>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断酒群</a:t>
            </a:r>
            <a:r>
              <a:rPr lang="en-US" altLang="ja-JP" dirty="0"/>
              <a:t>(31</a:t>
            </a:r>
            <a:r>
              <a:rPr lang="ja-JP" altLang="en-US" dirty="0"/>
              <a:t>人）</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cat>
            <c:numRef>
              <c:f>ピアサポート!$F$4:$F$16</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cat>
          <c:val>
            <c:numRef>
              <c:f>ピアサポート!$G$4:$G$16</c:f>
              <c:numCache>
                <c:formatCode>General</c:formatCode>
                <c:ptCount val="13"/>
                <c:pt idx="0">
                  <c:v>5</c:v>
                </c:pt>
                <c:pt idx="1">
                  <c:v>6</c:v>
                </c:pt>
                <c:pt idx="2">
                  <c:v>5</c:v>
                </c:pt>
                <c:pt idx="3">
                  <c:v>5</c:v>
                </c:pt>
                <c:pt idx="4">
                  <c:v>3</c:v>
                </c:pt>
                <c:pt idx="5">
                  <c:v>2</c:v>
                </c:pt>
                <c:pt idx="6">
                  <c:v>1</c:v>
                </c:pt>
                <c:pt idx="7">
                  <c:v>1</c:v>
                </c:pt>
                <c:pt idx="8">
                  <c:v>0</c:v>
                </c:pt>
                <c:pt idx="9">
                  <c:v>0</c:v>
                </c:pt>
                <c:pt idx="10">
                  <c:v>1</c:v>
                </c:pt>
                <c:pt idx="11">
                  <c:v>0</c:v>
                </c:pt>
                <c:pt idx="12">
                  <c:v>2</c:v>
                </c:pt>
              </c:numCache>
            </c:numRef>
          </c:val>
          <c:extLst>
            <c:ext xmlns:c16="http://schemas.microsoft.com/office/drawing/2014/chart" uri="{C3380CC4-5D6E-409C-BE32-E72D297353CC}">
              <c16:uniqueId val="{00000000-A2AD-4439-AE8D-65C4F4C392A0}"/>
            </c:ext>
          </c:extLst>
        </c:ser>
        <c:dLbls>
          <c:showLegendKey val="0"/>
          <c:showVal val="0"/>
          <c:showCatName val="0"/>
          <c:showSerName val="0"/>
          <c:showPercent val="0"/>
          <c:showBubbleSize val="0"/>
        </c:dLbls>
        <c:gapWidth val="182"/>
        <c:axId val="415871976"/>
        <c:axId val="415877464"/>
      </c:barChart>
      <c:catAx>
        <c:axId val="4158719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7464"/>
        <c:crosses val="autoZero"/>
        <c:auto val="1"/>
        <c:lblAlgn val="ctr"/>
        <c:lblOffset val="100"/>
        <c:noMultiLvlLbl val="0"/>
      </c:catAx>
      <c:valAx>
        <c:axId val="4158774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1976"/>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再飲酒群</a:t>
            </a:r>
            <a:r>
              <a:rPr lang="en-US" altLang="ja-JP" dirty="0"/>
              <a:t>(36</a:t>
            </a:r>
            <a:r>
              <a:rPr lang="ja-JP" altLang="en-US" dirty="0"/>
              <a:t>人）</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cat>
            <c:numRef>
              <c:f>ピアサポート!$I$4:$I$16</c:f>
              <c:numCache>
                <c:formatCode>General</c:formatCode>
                <c:ptCount val="13"/>
                <c:pt idx="0">
                  <c:v>0</c:v>
                </c:pt>
                <c:pt idx="1">
                  <c:v>1</c:v>
                </c:pt>
                <c:pt idx="2">
                  <c:v>2</c:v>
                </c:pt>
                <c:pt idx="3">
                  <c:v>3</c:v>
                </c:pt>
                <c:pt idx="4">
                  <c:v>4</c:v>
                </c:pt>
                <c:pt idx="5">
                  <c:v>5</c:v>
                </c:pt>
                <c:pt idx="6">
                  <c:v>6</c:v>
                </c:pt>
                <c:pt idx="7">
                  <c:v>7</c:v>
                </c:pt>
                <c:pt idx="8">
                  <c:v>8</c:v>
                </c:pt>
                <c:pt idx="9">
                  <c:v>9</c:v>
                </c:pt>
                <c:pt idx="10">
                  <c:v>10</c:v>
                </c:pt>
                <c:pt idx="11">
                  <c:v>11</c:v>
                </c:pt>
                <c:pt idx="12">
                  <c:v>12</c:v>
                </c:pt>
              </c:numCache>
            </c:numRef>
          </c:cat>
          <c:val>
            <c:numRef>
              <c:f>ピアサポート!$J$4:$J$16</c:f>
              <c:numCache>
                <c:formatCode>General</c:formatCode>
                <c:ptCount val="13"/>
                <c:pt idx="0">
                  <c:v>16</c:v>
                </c:pt>
                <c:pt idx="1">
                  <c:v>7</c:v>
                </c:pt>
                <c:pt idx="2">
                  <c:v>2</c:v>
                </c:pt>
                <c:pt idx="3">
                  <c:v>3</c:v>
                </c:pt>
                <c:pt idx="4">
                  <c:v>3</c:v>
                </c:pt>
                <c:pt idx="5">
                  <c:v>3</c:v>
                </c:pt>
                <c:pt idx="6">
                  <c:v>2</c:v>
                </c:pt>
                <c:pt idx="7">
                  <c:v>0</c:v>
                </c:pt>
                <c:pt idx="8">
                  <c:v>0</c:v>
                </c:pt>
                <c:pt idx="9">
                  <c:v>0</c:v>
                </c:pt>
                <c:pt idx="10">
                  <c:v>0</c:v>
                </c:pt>
                <c:pt idx="11">
                  <c:v>0</c:v>
                </c:pt>
                <c:pt idx="12">
                  <c:v>0</c:v>
                </c:pt>
              </c:numCache>
            </c:numRef>
          </c:val>
          <c:extLst>
            <c:ext xmlns:c16="http://schemas.microsoft.com/office/drawing/2014/chart" uri="{C3380CC4-5D6E-409C-BE32-E72D297353CC}">
              <c16:uniqueId val="{00000000-DC09-4D9D-AABA-8CF1397DF280}"/>
            </c:ext>
          </c:extLst>
        </c:ser>
        <c:dLbls>
          <c:showLegendKey val="0"/>
          <c:showVal val="0"/>
          <c:showCatName val="0"/>
          <c:showSerName val="0"/>
          <c:showPercent val="0"/>
          <c:showBubbleSize val="0"/>
        </c:dLbls>
        <c:gapWidth val="182"/>
        <c:axId val="415875896"/>
        <c:axId val="415878640"/>
      </c:barChart>
      <c:catAx>
        <c:axId val="415875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8640"/>
        <c:crosses val="autoZero"/>
        <c:auto val="1"/>
        <c:lblAlgn val="ctr"/>
        <c:lblOffset val="100"/>
        <c:noMultiLvlLbl val="0"/>
      </c:catAx>
      <c:valAx>
        <c:axId val="4158786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5896"/>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断酒群</a:t>
            </a:r>
            <a:r>
              <a:rPr lang="en-US" altLang="ja-JP" dirty="0"/>
              <a:t>(31</a:t>
            </a:r>
            <a:r>
              <a:rPr lang="ja-JP" altLang="en-US" dirty="0"/>
              <a:t>人）</a:t>
            </a:r>
          </a:p>
        </c:rich>
      </c:tx>
      <c:layout>
        <c:manualLayout>
          <c:xMode val="edge"/>
          <c:yMode val="edge"/>
          <c:x val="0.35766175485283302"/>
          <c:y val="3.240741106695934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cat>
            <c:numRef>
              <c:f>ALCBGT!$B$5:$B$14</c:f>
              <c:numCache>
                <c:formatCode>General</c:formatCode>
                <c:ptCount val="10"/>
                <c:pt idx="0">
                  <c:v>0</c:v>
                </c:pt>
                <c:pt idx="1">
                  <c:v>1</c:v>
                </c:pt>
                <c:pt idx="2">
                  <c:v>2</c:v>
                </c:pt>
                <c:pt idx="3">
                  <c:v>3</c:v>
                </c:pt>
                <c:pt idx="4">
                  <c:v>4</c:v>
                </c:pt>
                <c:pt idx="5">
                  <c:v>5</c:v>
                </c:pt>
                <c:pt idx="6">
                  <c:v>6</c:v>
                </c:pt>
                <c:pt idx="7">
                  <c:v>7</c:v>
                </c:pt>
                <c:pt idx="8">
                  <c:v>8</c:v>
                </c:pt>
                <c:pt idx="9">
                  <c:v>9</c:v>
                </c:pt>
              </c:numCache>
            </c:numRef>
          </c:cat>
          <c:val>
            <c:numRef>
              <c:f>ALCBGT!$C$5:$C$14</c:f>
              <c:numCache>
                <c:formatCode>General</c:formatCode>
                <c:ptCount val="10"/>
                <c:pt idx="0">
                  <c:v>7</c:v>
                </c:pt>
                <c:pt idx="1">
                  <c:v>2</c:v>
                </c:pt>
                <c:pt idx="2">
                  <c:v>2</c:v>
                </c:pt>
                <c:pt idx="3">
                  <c:v>0</c:v>
                </c:pt>
                <c:pt idx="4">
                  <c:v>1</c:v>
                </c:pt>
                <c:pt idx="5">
                  <c:v>0</c:v>
                </c:pt>
                <c:pt idx="6">
                  <c:v>1</c:v>
                </c:pt>
                <c:pt idx="7">
                  <c:v>1</c:v>
                </c:pt>
                <c:pt idx="8">
                  <c:v>0</c:v>
                </c:pt>
                <c:pt idx="9">
                  <c:v>17</c:v>
                </c:pt>
              </c:numCache>
            </c:numRef>
          </c:val>
          <c:extLst>
            <c:ext xmlns:c16="http://schemas.microsoft.com/office/drawing/2014/chart" uri="{C3380CC4-5D6E-409C-BE32-E72D297353CC}">
              <c16:uniqueId val="{00000000-8904-41E6-BEEE-E695614DF79B}"/>
            </c:ext>
          </c:extLst>
        </c:ser>
        <c:dLbls>
          <c:showLegendKey val="0"/>
          <c:showVal val="0"/>
          <c:showCatName val="0"/>
          <c:showSerName val="0"/>
          <c:showPercent val="0"/>
          <c:showBubbleSize val="0"/>
        </c:dLbls>
        <c:gapWidth val="182"/>
        <c:axId val="415873544"/>
        <c:axId val="415876680"/>
      </c:barChart>
      <c:catAx>
        <c:axId val="415873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6680"/>
        <c:crosses val="autoZero"/>
        <c:auto val="1"/>
        <c:lblAlgn val="ctr"/>
        <c:lblOffset val="100"/>
        <c:noMultiLvlLbl val="0"/>
      </c:catAx>
      <c:valAx>
        <c:axId val="4158766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3544"/>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再飲酒群</a:t>
            </a:r>
            <a:r>
              <a:rPr lang="en-US" altLang="ja-JP" dirty="0"/>
              <a:t>(36</a:t>
            </a:r>
            <a:r>
              <a:rPr lang="ja-JP" altLang="en-US" dirty="0"/>
              <a:t>人）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spPr>
            <a:solidFill>
              <a:schemeClr val="accent1"/>
            </a:solidFill>
            <a:ln>
              <a:noFill/>
            </a:ln>
            <a:effectLst/>
          </c:spPr>
          <c:invertIfNegative val="0"/>
          <c:cat>
            <c:numRef>
              <c:f>ALCBGT!$H$4:$H$13</c:f>
              <c:numCache>
                <c:formatCode>General</c:formatCode>
                <c:ptCount val="10"/>
                <c:pt idx="0">
                  <c:v>0</c:v>
                </c:pt>
                <c:pt idx="1">
                  <c:v>1</c:v>
                </c:pt>
                <c:pt idx="2">
                  <c:v>2</c:v>
                </c:pt>
                <c:pt idx="3">
                  <c:v>3</c:v>
                </c:pt>
                <c:pt idx="4">
                  <c:v>4</c:v>
                </c:pt>
                <c:pt idx="5">
                  <c:v>5</c:v>
                </c:pt>
                <c:pt idx="6">
                  <c:v>6</c:v>
                </c:pt>
                <c:pt idx="7">
                  <c:v>7</c:v>
                </c:pt>
                <c:pt idx="8">
                  <c:v>8</c:v>
                </c:pt>
                <c:pt idx="9">
                  <c:v>9</c:v>
                </c:pt>
              </c:numCache>
            </c:numRef>
          </c:cat>
          <c:val>
            <c:numRef>
              <c:f>ALCBGT!$I$4:$I$13</c:f>
              <c:numCache>
                <c:formatCode>General</c:formatCode>
                <c:ptCount val="10"/>
                <c:pt idx="0">
                  <c:v>18</c:v>
                </c:pt>
                <c:pt idx="1">
                  <c:v>1</c:v>
                </c:pt>
                <c:pt idx="2">
                  <c:v>0</c:v>
                </c:pt>
                <c:pt idx="3">
                  <c:v>1</c:v>
                </c:pt>
                <c:pt idx="4">
                  <c:v>0</c:v>
                </c:pt>
                <c:pt idx="5">
                  <c:v>2</c:v>
                </c:pt>
                <c:pt idx="6">
                  <c:v>2</c:v>
                </c:pt>
                <c:pt idx="7">
                  <c:v>0</c:v>
                </c:pt>
                <c:pt idx="8">
                  <c:v>0</c:v>
                </c:pt>
                <c:pt idx="9">
                  <c:v>12</c:v>
                </c:pt>
              </c:numCache>
            </c:numRef>
          </c:val>
          <c:extLst>
            <c:ext xmlns:c16="http://schemas.microsoft.com/office/drawing/2014/chart" uri="{C3380CC4-5D6E-409C-BE32-E72D297353CC}">
              <c16:uniqueId val="{00000000-25A5-4A8C-99DA-EA24BCCA1DD0}"/>
            </c:ext>
          </c:extLst>
        </c:ser>
        <c:dLbls>
          <c:showLegendKey val="0"/>
          <c:showVal val="0"/>
          <c:showCatName val="0"/>
          <c:showSerName val="0"/>
          <c:showPercent val="0"/>
          <c:showBubbleSize val="0"/>
        </c:dLbls>
        <c:gapWidth val="182"/>
        <c:axId val="415872368"/>
        <c:axId val="415875112"/>
      </c:barChart>
      <c:catAx>
        <c:axId val="415872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5112"/>
        <c:crosses val="autoZero"/>
        <c:auto val="1"/>
        <c:lblAlgn val="ctr"/>
        <c:lblOffset val="100"/>
        <c:noMultiLvlLbl val="0"/>
      </c:catAx>
      <c:valAx>
        <c:axId val="4158751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15872368"/>
        <c:crosses val="autoZero"/>
        <c:crossBetween val="between"/>
      </c:valAx>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395-4AA7-9F13-29A8219CCEA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395-4AA7-9F13-29A8219CCEA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395-4AA7-9F13-29A8219CCEA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395-4AA7-9F13-29A8219CCEA5}"/>
              </c:ext>
            </c:extLst>
          </c:dPt>
          <c:cat>
            <c:strRef>
              <c:f>Sheet1!$A$2:$A$5</c:f>
              <c:strCache>
                <c:ptCount val="4"/>
                <c:pt idx="0">
                  <c:v>第 1 四半期</c:v>
                </c:pt>
                <c:pt idx="1">
                  <c:v>第 2 四半期</c:v>
                </c:pt>
                <c:pt idx="2">
                  <c:v>第 3 四半期</c:v>
                </c:pt>
                <c:pt idx="3">
                  <c:v>第 4 四半期</c:v>
                </c:pt>
              </c:strCache>
            </c:strRef>
          </c:cat>
          <c:val>
            <c:numRef>
              <c:f>Sheet1!$B$2:$B$5</c:f>
              <c:numCache>
                <c:formatCode>General</c:formatCode>
                <c:ptCount val="4"/>
                <c:pt idx="0">
                  <c:v>80.599999999999994</c:v>
                </c:pt>
                <c:pt idx="1">
                  <c:v>19.399999999999999</c:v>
                </c:pt>
              </c:numCache>
            </c:numRef>
          </c:val>
          <c:extLst>
            <c:ext xmlns:c16="http://schemas.microsoft.com/office/drawing/2014/chart" uri="{C3380CC4-5D6E-409C-BE32-E72D297353CC}">
              <c16:uniqueId val="{00000008-2395-4AA7-9F13-29A8219CCEA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solidFill>
      <a:schemeClr val="bg1"/>
    </a:solidFill>
    <a:ln>
      <a:solidFill>
        <a:schemeClr val="tx1"/>
      </a:solid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0.04429</cdr:x>
      <cdr:y>0.10694</cdr:y>
    </cdr:from>
    <cdr:to>
      <cdr:x>0.18874</cdr:x>
      <cdr:y>0.18675</cdr:y>
    </cdr:to>
    <cdr:sp macro="" textlink="">
      <cdr:nvSpPr>
        <cdr:cNvPr id="2" name="テキスト ボックス 1"/>
        <cdr:cNvSpPr txBox="1"/>
      </cdr:nvSpPr>
      <cdr:spPr>
        <a:xfrm xmlns:a="http://schemas.openxmlformats.org/drawingml/2006/main">
          <a:off x="202485" y="293356"/>
          <a:ext cx="660414" cy="2189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回数</a:t>
          </a:r>
        </a:p>
      </cdr:txBody>
    </cdr:sp>
  </cdr:relSizeAnchor>
  <cdr:relSizeAnchor xmlns:cdr="http://schemas.openxmlformats.org/drawingml/2006/chartDrawing">
    <cdr:from>
      <cdr:x>0.88633</cdr:x>
      <cdr:y>0.79819</cdr:y>
    </cdr:from>
    <cdr:to>
      <cdr:x>1</cdr:x>
      <cdr:y>1</cdr:y>
    </cdr:to>
    <cdr:sp macro="" textlink="">
      <cdr:nvSpPr>
        <cdr:cNvPr id="3" name="テキスト ボックス 1"/>
        <cdr:cNvSpPr txBox="1"/>
      </cdr:nvSpPr>
      <cdr:spPr>
        <a:xfrm xmlns:a="http://schemas.openxmlformats.org/drawingml/2006/main">
          <a:off x="3861945" y="2189587"/>
          <a:ext cx="495300" cy="5536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人数</a:t>
          </a:r>
        </a:p>
      </cdr:txBody>
    </cdr:sp>
  </cdr:relSizeAnchor>
  <cdr:relSizeAnchor xmlns:cdr="http://schemas.openxmlformats.org/drawingml/2006/chartDrawing">
    <cdr:from>
      <cdr:x>0.7538</cdr:x>
      <cdr:y>0.63284</cdr:y>
    </cdr:from>
    <cdr:to>
      <cdr:x>0.94171</cdr:x>
      <cdr:y>0.69634</cdr:y>
    </cdr:to>
    <cdr:sp macro="" textlink="">
      <cdr:nvSpPr>
        <cdr:cNvPr id="4" name="テキスト ボックス 1"/>
        <cdr:cNvSpPr txBox="1"/>
      </cdr:nvSpPr>
      <cdr:spPr>
        <a:xfrm xmlns:a="http://schemas.openxmlformats.org/drawingml/2006/main">
          <a:off x="3284491" y="1736020"/>
          <a:ext cx="818754" cy="174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solidFill>
                <a:srgbClr val="FF0000"/>
              </a:solidFill>
            </a:rPr>
            <a:t>中央値</a:t>
          </a:r>
        </a:p>
      </cdr:txBody>
    </cdr:sp>
  </cdr:relSizeAnchor>
  <cdr:relSizeAnchor xmlns:cdr="http://schemas.openxmlformats.org/drawingml/2006/chartDrawing">
    <cdr:from>
      <cdr:x>0.11414</cdr:x>
      <cdr:y>0.76897</cdr:y>
    </cdr:from>
    <cdr:to>
      <cdr:x>0.89182</cdr:x>
      <cdr:y>0.76897</cdr:y>
    </cdr:to>
    <cdr:cxnSp macro="">
      <cdr:nvCxnSpPr>
        <cdr:cNvPr id="11" name="直線コネクタ 10">
          <a:extLst xmlns:a="http://schemas.openxmlformats.org/drawingml/2006/main">
            <a:ext uri="{FF2B5EF4-FFF2-40B4-BE49-F238E27FC236}">
              <a16:creationId xmlns:a16="http://schemas.microsoft.com/office/drawing/2014/main" id="{4EB72AD0-498E-49EF-A1E9-6C635D4F186C}"/>
            </a:ext>
          </a:extLst>
        </cdr:cNvPr>
        <cdr:cNvCxnSpPr/>
      </cdr:nvCxnSpPr>
      <cdr:spPr>
        <a:xfrm xmlns:a="http://schemas.openxmlformats.org/drawingml/2006/main">
          <a:off x="521845" y="2109451"/>
          <a:ext cx="3555571" cy="0"/>
        </a:xfrm>
        <a:prstGeom xmlns:a="http://schemas.openxmlformats.org/drawingml/2006/main" prst="line">
          <a:avLst/>
        </a:prstGeom>
        <a:ln xmlns:a="http://schemas.openxmlformats.org/drawingml/2006/main">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0.03474</cdr:x>
      <cdr:y>0.08121</cdr:y>
    </cdr:from>
    <cdr:to>
      <cdr:x>0.15556</cdr:x>
      <cdr:y>0.12603</cdr:y>
    </cdr:to>
    <cdr:sp macro="" textlink="">
      <cdr:nvSpPr>
        <cdr:cNvPr id="2" name="テキスト ボックス 1"/>
        <cdr:cNvSpPr txBox="1"/>
      </cdr:nvSpPr>
      <cdr:spPr>
        <a:xfrm xmlns:a="http://schemas.openxmlformats.org/drawingml/2006/main">
          <a:off x="143953" y="220187"/>
          <a:ext cx="500571" cy="12155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回数</a:t>
          </a:r>
        </a:p>
      </cdr:txBody>
    </cdr:sp>
  </cdr:relSizeAnchor>
  <cdr:relSizeAnchor xmlns:cdr="http://schemas.openxmlformats.org/drawingml/2006/chartDrawing">
    <cdr:from>
      <cdr:x>0.86584</cdr:x>
      <cdr:y>0.8511</cdr:y>
    </cdr:from>
    <cdr:to>
      <cdr:x>1</cdr:x>
      <cdr:y>0.9159</cdr:y>
    </cdr:to>
    <cdr:sp macro="" textlink="">
      <cdr:nvSpPr>
        <cdr:cNvPr id="3" name="テキスト ボックス 1"/>
        <cdr:cNvSpPr txBox="1"/>
      </cdr:nvSpPr>
      <cdr:spPr>
        <a:xfrm xmlns:a="http://schemas.openxmlformats.org/drawingml/2006/main">
          <a:off x="3958617" y="2334732"/>
          <a:ext cx="613383" cy="1777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人数</a:t>
          </a:r>
        </a:p>
      </cdr:txBody>
    </cdr:sp>
  </cdr:relSizeAnchor>
  <cdr:relSizeAnchor xmlns:cdr="http://schemas.openxmlformats.org/drawingml/2006/chartDrawing">
    <cdr:from>
      <cdr:x>0.80152</cdr:x>
      <cdr:y>0.7261</cdr:y>
    </cdr:from>
    <cdr:to>
      <cdr:x>0.97548</cdr:x>
      <cdr:y>0.7522</cdr:y>
    </cdr:to>
    <cdr:sp macro="" textlink="">
      <cdr:nvSpPr>
        <cdr:cNvPr id="4" name="テキスト ボックス 1"/>
        <cdr:cNvSpPr txBox="1"/>
      </cdr:nvSpPr>
      <cdr:spPr>
        <a:xfrm xmlns:a="http://schemas.openxmlformats.org/drawingml/2006/main">
          <a:off x="3320984" y="1968794"/>
          <a:ext cx="720791" cy="7076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solidFill>
                <a:srgbClr val="FF0000"/>
              </a:solidFill>
            </a:rPr>
            <a:t>中央値</a:t>
          </a:r>
        </a:p>
      </cdr:txBody>
    </cdr:sp>
  </cdr:relSizeAnchor>
</c:userShapes>
</file>

<file path=ppt/drawings/drawing3.xml><?xml version="1.0" encoding="utf-8"?>
<c:userShapes xmlns:c="http://schemas.openxmlformats.org/drawingml/2006/chart">
  <cdr:relSizeAnchor xmlns:cdr="http://schemas.openxmlformats.org/drawingml/2006/chartDrawing">
    <cdr:from>
      <cdr:x>0.0253</cdr:x>
      <cdr:y>0.07274</cdr:y>
    </cdr:from>
    <cdr:to>
      <cdr:x>0.19094</cdr:x>
      <cdr:y>0.15579</cdr:y>
    </cdr:to>
    <cdr:sp macro="" textlink="">
      <cdr:nvSpPr>
        <cdr:cNvPr id="2" name="テキスト ボックス 1"/>
        <cdr:cNvSpPr txBox="1"/>
      </cdr:nvSpPr>
      <cdr:spPr>
        <a:xfrm xmlns:a="http://schemas.openxmlformats.org/drawingml/2006/main">
          <a:off x="100883" y="191768"/>
          <a:ext cx="660401" cy="2189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回数</a:t>
          </a:r>
        </a:p>
      </cdr:txBody>
    </cdr:sp>
  </cdr:relSizeAnchor>
  <cdr:relSizeAnchor xmlns:cdr="http://schemas.openxmlformats.org/drawingml/2006/chartDrawing">
    <cdr:from>
      <cdr:x>0.85464</cdr:x>
      <cdr:y>0.81376</cdr:y>
    </cdr:from>
    <cdr:to>
      <cdr:x>1</cdr:x>
      <cdr:y>0.931</cdr:y>
    </cdr:to>
    <cdr:sp macro="" textlink="">
      <cdr:nvSpPr>
        <cdr:cNvPr id="3" name="テキスト ボックス 1"/>
        <cdr:cNvSpPr txBox="1"/>
      </cdr:nvSpPr>
      <cdr:spPr>
        <a:xfrm xmlns:a="http://schemas.openxmlformats.org/drawingml/2006/main">
          <a:off x="3407535" y="2145339"/>
          <a:ext cx="579549" cy="3090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人数</a:t>
          </a:r>
        </a:p>
      </cdr:txBody>
    </cdr:sp>
  </cdr:relSizeAnchor>
  <cdr:relSizeAnchor xmlns:cdr="http://schemas.openxmlformats.org/drawingml/2006/chartDrawing">
    <cdr:from>
      <cdr:x>0.81561</cdr:x>
      <cdr:y>0.62415</cdr:y>
    </cdr:from>
    <cdr:to>
      <cdr:x>0.97389</cdr:x>
      <cdr:y>0.70231</cdr:y>
    </cdr:to>
    <cdr:sp macro="" textlink="">
      <cdr:nvSpPr>
        <cdr:cNvPr id="4" name="テキスト ボックス 1"/>
        <cdr:cNvSpPr txBox="1"/>
      </cdr:nvSpPr>
      <cdr:spPr>
        <a:xfrm xmlns:a="http://schemas.openxmlformats.org/drawingml/2006/main">
          <a:off x="3251915" y="1645461"/>
          <a:ext cx="631065" cy="2060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solidFill>
                <a:srgbClr val="FF0000"/>
              </a:solidFill>
            </a:rPr>
            <a:t>中央値</a:t>
          </a:r>
        </a:p>
      </cdr:txBody>
    </cdr:sp>
  </cdr:relSizeAnchor>
</c:userShapes>
</file>

<file path=ppt/drawings/drawing4.xml><?xml version="1.0" encoding="utf-8"?>
<c:userShapes xmlns:c="http://schemas.openxmlformats.org/drawingml/2006/chart">
  <cdr:relSizeAnchor xmlns:cdr="http://schemas.openxmlformats.org/drawingml/2006/chartDrawing">
    <cdr:from>
      <cdr:x>0.03781</cdr:x>
      <cdr:y>0.09199</cdr:y>
    </cdr:from>
    <cdr:to>
      <cdr:x>0.20243</cdr:x>
      <cdr:y>0.17502</cdr:y>
    </cdr:to>
    <cdr:sp macro="" textlink="">
      <cdr:nvSpPr>
        <cdr:cNvPr id="2" name="テキスト ボックス 1"/>
        <cdr:cNvSpPr txBox="1"/>
      </cdr:nvSpPr>
      <cdr:spPr>
        <a:xfrm xmlns:a="http://schemas.openxmlformats.org/drawingml/2006/main">
          <a:off x="151683" y="242568"/>
          <a:ext cx="660401" cy="2189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回数</a:t>
          </a:r>
        </a:p>
      </cdr:txBody>
    </cdr:sp>
  </cdr:relSizeAnchor>
  <cdr:relSizeAnchor xmlns:cdr="http://schemas.openxmlformats.org/drawingml/2006/chartDrawing">
    <cdr:from>
      <cdr:x>0.85554</cdr:x>
      <cdr:y>0.83283</cdr:y>
    </cdr:from>
    <cdr:to>
      <cdr:x>1</cdr:x>
      <cdr:y>0.95005</cdr:y>
    </cdr:to>
    <cdr:sp macro="" textlink="">
      <cdr:nvSpPr>
        <cdr:cNvPr id="3" name="テキスト ボックス 1"/>
        <cdr:cNvSpPr txBox="1"/>
      </cdr:nvSpPr>
      <cdr:spPr>
        <a:xfrm xmlns:a="http://schemas.openxmlformats.org/drawingml/2006/main">
          <a:off x="3458335" y="2196139"/>
          <a:ext cx="579549" cy="3090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人数</a:t>
          </a:r>
        </a:p>
      </cdr:txBody>
    </cdr:sp>
  </cdr:relSizeAnchor>
  <cdr:relSizeAnchor xmlns:cdr="http://schemas.openxmlformats.org/drawingml/2006/chartDrawing">
    <cdr:from>
      <cdr:x>0.76954</cdr:x>
      <cdr:y>0.6834</cdr:y>
    </cdr:from>
    <cdr:to>
      <cdr:x>0.92684</cdr:x>
      <cdr:y>0.76155</cdr:y>
    </cdr:to>
    <cdr:sp macro="" textlink="">
      <cdr:nvSpPr>
        <cdr:cNvPr id="4" name="テキスト ボックス 1"/>
        <cdr:cNvSpPr txBox="1"/>
      </cdr:nvSpPr>
      <cdr:spPr>
        <a:xfrm xmlns:a="http://schemas.openxmlformats.org/drawingml/2006/main">
          <a:off x="3087211" y="1802103"/>
          <a:ext cx="631065" cy="2060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solidFill>
                <a:srgbClr val="FF0000"/>
              </a:solidFill>
            </a:rPr>
            <a:t>中央値</a:t>
          </a:r>
        </a:p>
      </cdr:txBody>
    </cdr:sp>
  </cdr:relSizeAnchor>
</c:userShapes>
</file>

<file path=ppt/drawings/drawing5.xml><?xml version="1.0" encoding="utf-8"?>
<c:userShapes xmlns:c="http://schemas.openxmlformats.org/drawingml/2006/chart">
  <cdr:relSizeAnchor xmlns:cdr="http://schemas.openxmlformats.org/drawingml/2006/chartDrawing">
    <cdr:from>
      <cdr:x>0.06079</cdr:x>
      <cdr:y>0.06081</cdr:y>
    </cdr:from>
    <cdr:to>
      <cdr:x>0.24416</cdr:x>
      <cdr:y>0.14734</cdr:y>
    </cdr:to>
    <cdr:sp macro="" textlink="">
      <cdr:nvSpPr>
        <cdr:cNvPr id="2" name="テキスト ボックス 1"/>
        <cdr:cNvSpPr txBox="1"/>
      </cdr:nvSpPr>
      <cdr:spPr>
        <a:xfrm xmlns:a="http://schemas.openxmlformats.org/drawingml/2006/main">
          <a:off x="218941" y="153847"/>
          <a:ext cx="660401" cy="2189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dirty="0"/>
            <a:t>回数</a:t>
          </a:r>
        </a:p>
      </cdr:txBody>
    </cdr:sp>
  </cdr:relSizeAnchor>
  <cdr:relSizeAnchor xmlns:cdr="http://schemas.openxmlformats.org/drawingml/2006/chartDrawing">
    <cdr:from>
      <cdr:x>0.83908</cdr:x>
      <cdr:y>0.7922</cdr:y>
    </cdr:from>
    <cdr:to>
      <cdr:x>1</cdr:x>
      <cdr:y>0.91436</cdr:y>
    </cdr:to>
    <cdr:sp macro="" textlink="">
      <cdr:nvSpPr>
        <cdr:cNvPr id="3" name="テキスト ボックス 2"/>
        <cdr:cNvSpPr txBox="1"/>
      </cdr:nvSpPr>
      <cdr:spPr>
        <a:xfrm xmlns:a="http://schemas.openxmlformats.org/drawingml/2006/main">
          <a:off x="3021904" y="2004387"/>
          <a:ext cx="579549" cy="30909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dirty="0"/>
            <a:t>人数</a:t>
          </a:r>
        </a:p>
      </cdr:txBody>
    </cdr:sp>
  </cdr:relSizeAnchor>
</c:userShapes>
</file>

<file path=ppt/drawings/drawing6.xml><?xml version="1.0" encoding="utf-8"?>
<c:userShapes xmlns:c="http://schemas.openxmlformats.org/drawingml/2006/chart">
  <cdr:relSizeAnchor xmlns:cdr="http://schemas.openxmlformats.org/drawingml/2006/chartDrawing">
    <cdr:from>
      <cdr:x>0.07248</cdr:x>
      <cdr:y>0.08088</cdr:y>
    </cdr:from>
    <cdr:to>
      <cdr:x>0.24992</cdr:x>
      <cdr:y>0.16742</cdr:y>
    </cdr:to>
    <cdr:sp macro="" textlink="">
      <cdr:nvSpPr>
        <cdr:cNvPr id="2" name="テキスト ボックス 1"/>
        <cdr:cNvSpPr txBox="1"/>
      </cdr:nvSpPr>
      <cdr:spPr>
        <a:xfrm xmlns:a="http://schemas.openxmlformats.org/drawingml/2006/main">
          <a:off x="269741" y="204647"/>
          <a:ext cx="660401" cy="2189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回数</a:t>
          </a:r>
        </a:p>
      </cdr:txBody>
    </cdr:sp>
  </cdr:relSizeAnchor>
  <cdr:relSizeAnchor xmlns:cdr="http://schemas.openxmlformats.org/drawingml/2006/chartDrawing">
    <cdr:from>
      <cdr:x>0.8256</cdr:x>
      <cdr:y>0.81227</cdr:y>
    </cdr:from>
    <cdr:to>
      <cdr:x>0.98132</cdr:x>
      <cdr:y>0.93444</cdr:y>
    </cdr:to>
    <cdr:sp macro="" textlink="">
      <cdr:nvSpPr>
        <cdr:cNvPr id="3" name="テキスト ボックス 1"/>
        <cdr:cNvSpPr txBox="1"/>
      </cdr:nvSpPr>
      <cdr:spPr>
        <a:xfrm xmlns:a="http://schemas.openxmlformats.org/drawingml/2006/main">
          <a:off x="3072704" y="2055187"/>
          <a:ext cx="579549" cy="30909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100" dirty="0"/>
            <a:t>人数</a:t>
          </a:r>
        </a:p>
      </cdr:txBody>
    </cdr:sp>
  </cdr:relSizeAnchor>
</c:userShapes>
</file>

<file path=ppt/drawings/drawing7.xml><?xml version="1.0" encoding="utf-8"?>
<c:userShapes xmlns:c="http://schemas.openxmlformats.org/drawingml/2006/chart">
  <cdr:relSizeAnchor xmlns:cdr="http://schemas.openxmlformats.org/drawingml/2006/chartDrawing">
    <cdr:from>
      <cdr:x>0.25448</cdr:x>
      <cdr:y>0.18519</cdr:y>
    </cdr:from>
    <cdr:to>
      <cdr:x>0.63799</cdr:x>
      <cdr:y>0.5</cdr:y>
    </cdr:to>
    <cdr:sp macro="" textlink="">
      <cdr:nvSpPr>
        <cdr:cNvPr id="2" name="テキスト ボックス 1"/>
        <cdr:cNvSpPr txBox="1"/>
      </cdr:nvSpPr>
      <cdr:spPr>
        <a:xfrm xmlns:a="http://schemas.openxmlformats.org/drawingml/2006/main">
          <a:off x="914399" y="500845"/>
          <a:ext cx="1378040" cy="8514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000" dirty="0"/>
            <a:t>不参加</a:t>
          </a:r>
          <a:endParaRPr lang="en-US" altLang="ja-JP" sz="2000" dirty="0"/>
        </a:p>
        <a:p xmlns:a="http://schemas.openxmlformats.org/drawingml/2006/main">
          <a:r>
            <a:rPr lang="ja-JP" altLang="en-US" sz="2000" dirty="0"/>
            <a:t>（</a:t>
          </a:r>
          <a:r>
            <a:rPr lang="en-US" altLang="ja-JP" sz="2000" dirty="0"/>
            <a:t>6</a:t>
          </a:r>
          <a:r>
            <a:rPr lang="ja-JP" altLang="en-US" sz="2000" dirty="0"/>
            <a:t>人）</a:t>
          </a:r>
        </a:p>
      </cdr:txBody>
    </cdr:sp>
  </cdr:relSizeAnchor>
  <cdr:relSizeAnchor xmlns:cdr="http://schemas.openxmlformats.org/drawingml/2006/chartDrawing">
    <cdr:from>
      <cdr:x>0</cdr:x>
      <cdr:y>0</cdr:y>
    </cdr:from>
    <cdr:to>
      <cdr:x>0.46595</cdr:x>
      <cdr:y>0.31308</cdr:y>
    </cdr:to>
    <cdr:sp macro="" textlink="">
      <cdr:nvSpPr>
        <cdr:cNvPr id="3" name="テキスト ボックス 2"/>
        <cdr:cNvSpPr txBox="1"/>
      </cdr:nvSpPr>
      <cdr:spPr>
        <a:xfrm xmlns:a="http://schemas.openxmlformats.org/drawingml/2006/main">
          <a:off x="0" y="0"/>
          <a:ext cx="1792272" cy="8628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a:t>断酒群</a:t>
          </a:r>
          <a:endParaRPr lang="en-US" altLang="ja-JP" sz="2400" dirty="0"/>
        </a:p>
        <a:p xmlns:a="http://schemas.openxmlformats.org/drawingml/2006/main">
          <a:r>
            <a:rPr lang="en-US" altLang="ja-JP" sz="2400" dirty="0"/>
            <a:t>(31</a:t>
          </a:r>
          <a:r>
            <a:rPr lang="ja-JP" altLang="en-US" sz="2400" dirty="0"/>
            <a:t>人）</a:t>
          </a:r>
        </a:p>
      </cdr:txBody>
    </cdr:sp>
  </cdr:relSizeAnchor>
</c:userShapes>
</file>

<file path=ppt/drawings/drawing8.xml><?xml version="1.0" encoding="utf-8"?>
<c:userShapes xmlns:c="http://schemas.openxmlformats.org/drawingml/2006/chart">
  <cdr:relSizeAnchor xmlns:cdr="http://schemas.openxmlformats.org/drawingml/2006/chartDrawing">
    <cdr:from>
      <cdr:x>0.51195</cdr:x>
      <cdr:y>0.41143</cdr:y>
    </cdr:from>
    <cdr:to>
      <cdr:x>0.96455</cdr:x>
      <cdr:y>0.87548</cdr:y>
    </cdr:to>
    <cdr:sp macro="" textlink="">
      <cdr:nvSpPr>
        <cdr:cNvPr id="2" name="テキスト ボックス 1"/>
        <cdr:cNvSpPr txBox="1"/>
      </cdr:nvSpPr>
      <cdr:spPr>
        <a:xfrm xmlns:a="http://schemas.openxmlformats.org/drawingml/2006/main">
          <a:off x="1646134" y="1107583"/>
          <a:ext cx="1455314" cy="12492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400" dirty="0"/>
            <a:t>参加</a:t>
          </a:r>
          <a:endParaRPr lang="en-US" altLang="ja-JP" sz="2400" dirty="0"/>
        </a:p>
        <a:p xmlns:a="http://schemas.openxmlformats.org/drawingml/2006/main">
          <a:r>
            <a:rPr lang="en-US" altLang="ja-JP" sz="2400" dirty="0"/>
            <a:t>(21</a:t>
          </a:r>
          <a:r>
            <a:rPr lang="ja-JP" altLang="en-US" sz="2400" dirty="0"/>
            <a:t>人）</a:t>
          </a:r>
        </a:p>
      </cdr:txBody>
    </cdr:sp>
  </cdr:relSizeAnchor>
  <cdr:relSizeAnchor xmlns:cdr="http://schemas.openxmlformats.org/drawingml/2006/chartDrawing">
    <cdr:from>
      <cdr:x>0.20437</cdr:x>
      <cdr:y>0.33196</cdr:y>
    </cdr:from>
    <cdr:to>
      <cdr:x>0.53991</cdr:x>
      <cdr:y>0.64921</cdr:y>
    </cdr:to>
    <cdr:sp macro="" textlink="">
      <cdr:nvSpPr>
        <cdr:cNvPr id="3" name="テキスト ボックス 2"/>
        <cdr:cNvSpPr txBox="1"/>
      </cdr:nvSpPr>
      <cdr:spPr>
        <a:xfrm xmlns:a="http://schemas.openxmlformats.org/drawingml/2006/main">
          <a:off x="802779" y="940668"/>
          <a:ext cx="1318019" cy="89899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2000" dirty="0" smtClean="0"/>
            <a:t>不参加</a:t>
          </a:r>
          <a:endParaRPr lang="en-US" altLang="ja-JP" sz="2000" dirty="0" smtClean="0"/>
        </a:p>
        <a:p xmlns:a="http://schemas.openxmlformats.org/drawingml/2006/main">
          <a:r>
            <a:rPr lang="en-US" altLang="ja-JP" sz="2000" dirty="0" smtClean="0"/>
            <a:t>(</a:t>
          </a:r>
          <a:r>
            <a:rPr lang="en-US" altLang="ja-JP" sz="2000" dirty="0"/>
            <a:t>15</a:t>
          </a:r>
          <a:r>
            <a:rPr lang="ja-JP" altLang="en-US" sz="2000" dirty="0"/>
            <a:t>人）</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C871577B-1516-4BA3-9236-486FE77FDD82}" type="datetimeFigureOut">
              <a:rPr kumimoji="1" lang="ja-JP" altLang="en-US" smtClean="0"/>
              <a:t>2022/10/13</a:t>
            </a:fld>
            <a:endParaRPr kumimoji="1" lang="ja-JP" altLang="en-US"/>
          </a:p>
        </p:txBody>
      </p:sp>
      <p:sp>
        <p:nvSpPr>
          <p:cNvPr id="4" name="フッター プレースホルダー 3"/>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1D94E04B-2D9B-4ED1-AA41-E56F8FCF6687}" type="slidenum">
              <a:rPr kumimoji="1" lang="ja-JP" altLang="en-US" smtClean="0"/>
              <a:t>‹#›</a:t>
            </a:fld>
            <a:endParaRPr kumimoji="1" lang="ja-JP" altLang="en-US"/>
          </a:p>
        </p:txBody>
      </p:sp>
    </p:spTree>
    <p:extLst>
      <p:ext uri="{BB962C8B-B14F-4D97-AF65-F5344CB8AC3E}">
        <p14:creationId xmlns:p14="http://schemas.microsoft.com/office/powerpoint/2010/main" val="42159558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55937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4373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1913571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7130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027045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229202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4193005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1210009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426155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52549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3262771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396667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685331" y="3051013"/>
            <a:ext cx="3829520"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4629150" y="3051013"/>
            <a:ext cx="382905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461749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2726922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157215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472156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EDCDE56-DBF5-4DF3-ABD0-344E37E9D9D9}" type="datetimeFigureOut">
              <a:rPr kumimoji="1" lang="ja-JP" altLang="en-US" smtClean="0"/>
              <a:t>2022/10/13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3897773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3EDCDE56-DBF5-4DF3-ABD0-344E37E9D9D9}" type="datetimeFigureOut">
              <a:rPr kumimoji="1" lang="ja-JP" altLang="en-US" smtClean="0"/>
              <a:t>2022/10/13</a:t>
            </a:fld>
            <a:endParaRPr kumimoji="1" lang="ja-JP" alt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16B92022-1F72-4511-846A-F0561375A9AD}" type="slidenum">
              <a:rPr kumimoji="1" lang="ja-JP" altLang="en-US" smtClean="0"/>
              <a:t>‹#›</a:t>
            </a:fld>
            <a:endParaRPr kumimoji="1" lang="ja-JP" altLang="en-US"/>
          </a:p>
        </p:txBody>
      </p:sp>
    </p:spTree>
    <p:extLst>
      <p:ext uri="{BB962C8B-B14F-4D97-AF65-F5344CB8AC3E}">
        <p14:creationId xmlns:p14="http://schemas.microsoft.com/office/powerpoint/2010/main" val="3708897868"/>
      </p:ext>
    </p:extLst>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 id="2147484084" r:id="rId10"/>
    <p:sldLayoutId id="2147484085" r:id="rId11"/>
    <p:sldLayoutId id="2147484086" r:id="rId12"/>
    <p:sldLayoutId id="2147484087" r:id="rId13"/>
    <p:sldLayoutId id="2147484088" r:id="rId14"/>
    <p:sldLayoutId id="2147484089" r:id="rId15"/>
    <p:sldLayoutId id="2147484090" r:id="rId16"/>
    <p:sldLayoutId id="2147484091" r:id="rId17"/>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17430" y="1804414"/>
            <a:ext cx="6581104" cy="1646302"/>
          </a:xfrm>
        </p:spPr>
        <p:txBody>
          <a:bodyPr>
            <a:normAutofit/>
          </a:bodyPr>
          <a:lstStyle/>
          <a:p>
            <a:r>
              <a:rPr lang="ja-JP" altLang="en-US" sz="3300" dirty="0"/>
              <a:t>当院のアルコール治療プログラムの参加状況と断酒について</a:t>
            </a:r>
          </a:p>
        </p:txBody>
      </p:sp>
      <p:sp>
        <p:nvSpPr>
          <p:cNvPr id="3" name="サブタイトル 2"/>
          <p:cNvSpPr>
            <a:spLocks noGrp="1"/>
          </p:cNvSpPr>
          <p:nvPr>
            <p:ph type="subTitle" idx="1"/>
          </p:nvPr>
        </p:nvSpPr>
        <p:spPr>
          <a:xfrm>
            <a:off x="232938" y="3963590"/>
            <a:ext cx="8150087" cy="1472010"/>
          </a:xfrm>
        </p:spPr>
        <p:txBody>
          <a:bodyPr>
            <a:noAutofit/>
          </a:bodyPr>
          <a:lstStyle/>
          <a:p>
            <a:r>
              <a:rPr lang="ja-JP" altLang="en-US" sz="2400" dirty="0">
                <a:solidFill>
                  <a:schemeClr val="tx2">
                    <a:lumMod val="50000"/>
                  </a:schemeClr>
                </a:solidFill>
              </a:rPr>
              <a:t>金子祥香（精神保健福祉士）</a:t>
            </a:r>
            <a:r>
              <a:rPr lang="ja-JP" altLang="ja-JP" sz="2400" dirty="0">
                <a:solidFill>
                  <a:schemeClr val="tx2">
                    <a:lumMod val="50000"/>
                  </a:schemeClr>
                </a:solidFill>
              </a:rPr>
              <a:t>佐藤佑貴</a:t>
            </a:r>
            <a:r>
              <a:rPr lang="ja-JP" altLang="en-US" sz="2400" dirty="0">
                <a:solidFill>
                  <a:schemeClr val="tx2">
                    <a:lumMod val="50000"/>
                  </a:schemeClr>
                </a:solidFill>
              </a:rPr>
              <a:t>（臨床心理士）</a:t>
            </a:r>
            <a:endParaRPr lang="en-US" altLang="ja-JP" sz="2400" dirty="0">
              <a:solidFill>
                <a:schemeClr val="tx2">
                  <a:lumMod val="50000"/>
                </a:schemeClr>
              </a:solidFill>
            </a:endParaRPr>
          </a:p>
          <a:p>
            <a:r>
              <a:rPr lang="ja-JP" altLang="ja-JP" sz="2400" dirty="0">
                <a:solidFill>
                  <a:schemeClr val="tx2">
                    <a:lumMod val="50000"/>
                  </a:schemeClr>
                </a:solidFill>
              </a:rPr>
              <a:t>金谷沙奈美</a:t>
            </a:r>
            <a:r>
              <a:rPr lang="ja-JP" altLang="en-US" sz="2400" dirty="0">
                <a:solidFill>
                  <a:schemeClr val="tx2">
                    <a:lumMod val="50000"/>
                  </a:schemeClr>
                </a:solidFill>
              </a:rPr>
              <a:t>（精神保健福祉士）</a:t>
            </a:r>
            <a:r>
              <a:rPr lang="ja-JP" altLang="ja-JP" sz="2400" dirty="0">
                <a:solidFill>
                  <a:schemeClr val="tx2">
                    <a:lumMod val="50000"/>
                  </a:schemeClr>
                </a:solidFill>
              </a:rPr>
              <a:t>澤谷朋恵</a:t>
            </a:r>
            <a:r>
              <a:rPr lang="ja-JP" altLang="en-US" sz="2400" dirty="0" smtClean="0">
                <a:solidFill>
                  <a:schemeClr val="tx2">
                    <a:lumMod val="50000"/>
                  </a:schemeClr>
                </a:solidFill>
              </a:rPr>
              <a:t>（臨床心理士）</a:t>
            </a:r>
            <a:endParaRPr lang="en-US" altLang="ja-JP" sz="2400" dirty="0">
              <a:solidFill>
                <a:schemeClr val="tx2">
                  <a:lumMod val="50000"/>
                </a:schemeClr>
              </a:solidFill>
            </a:endParaRPr>
          </a:p>
          <a:p>
            <a:r>
              <a:rPr lang="ja-JP" altLang="ja-JP" sz="2400" dirty="0">
                <a:solidFill>
                  <a:schemeClr val="tx2">
                    <a:lumMod val="50000"/>
                  </a:schemeClr>
                </a:solidFill>
              </a:rPr>
              <a:t>林美里</a:t>
            </a:r>
            <a:r>
              <a:rPr lang="ja-JP" altLang="en-US" sz="2400" dirty="0">
                <a:solidFill>
                  <a:schemeClr val="tx2">
                    <a:lumMod val="50000"/>
                  </a:schemeClr>
                </a:solidFill>
              </a:rPr>
              <a:t>（精神保健福祉士）</a:t>
            </a:r>
            <a:r>
              <a:rPr lang="ja-JP" altLang="ja-JP" sz="2400" dirty="0">
                <a:solidFill>
                  <a:schemeClr val="tx2">
                    <a:lumMod val="50000"/>
                  </a:schemeClr>
                </a:solidFill>
              </a:rPr>
              <a:t>二ツ川利香</a:t>
            </a:r>
            <a:r>
              <a:rPr lang="ja-JP" altLang="en-US" sz="2400" dirty="0">
                <a:solidFill>
                  <a:schemeClr val="tx2">
                    <a:lumMod val="50000"/>
                  </a:schemeClr>
                </a:solidFill>
              </a:rPr>
              <a:t>（正看護師）</a:t>
            </a:r>
            <a:endParaRPr lang="en-US" altLang="ja-JP" sz="2400" dirty="0">
              <a:solidFill>
                <a:schemeClr val="tx2">
                  <a:lumMod val="50000"/>
                </a:schemeClr>
              </a:solidFill>
            </a:endParaRPr>
          </a:p>
          <a:p>
            <a:pPr algn="l"/>
            <a:endParaRPr lang="en-US" altLang="ja-JP" sz="2400" b="1" dirty="0" smtClean="0">
              <a:solidFill>
                <a:schemeClr val="tx2">
                  <a:lumMod val="50000"/>
                </a:schemeClr>
              </a:solidFill>
            </a:endParaRPr>
          </a:p>
          <a:p>
            <a:pPr algn="l"/>
            <a:r>
              <a:rPr lang="ja-JP" altLang="en-US" sz="2400" b="1" dirty="0" smtClean="0">
                <a:solidFill>
                  <a:schemeClr val="tx2">
                    <a:lumMod val="50000"/>
                  </a:schemeClr>
                </a:solidFill>
              </a:rPr>
              <a:t>医療</a:t>
            </a:r>
            <a:r>
              <a:rPr lang="ja-JP" altLang="en-US" sz="2400" b="1" dirty="0">
                <a:solidFill>
                  <a:schemeClr val="tx2">
                    <a:lumMod val="50000"/>
                  </a:schemeClr>
                </a:solidFill>
              </a:rPr>
              <a:t>法人耕仁会　札幌太田病院</a:t>
            </a:r>
          </a:p>
        </p:txBody>
      </p:sp>
    </p:spTree>
    <p:extLst>
      <p:ext uri="{BB962C8B-B14F-4D97-AF65-F5344CB8AC3E}">
        <p14:creationId xmlns:p14="http://schemas.microsoft.com/office/powerpoint/2010/main" val="6974190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p:cNvGrpSpPr/>
          <p:nvPr/>
        </p:nvGrpSpPr>
        <p:grpSpPr>
          <a:xfrm>
            <a:off x="3053650" y="2152650"/>
            <a:ext cx="2679700" cy="3619500"/>
            <a:chOff x="2901950" y="2273300"/>
            <a:chExt cx="2679700" cy="3619500"/>
          </a:xfrm>
        </p:grpSpPr>
        <p:sp>
          <p:nvSpPr>
            <p:cNvPr id="4" name="スマイル 3"/>
            <p:cNvSpPr/>
            <p:nvPr/>
          </p:nvSpPr>
          <p:spPr>
            <a:xfrm>
              <a:off x="3251200" y="2273300"/>
              <a:ext cx="1981200" cy="1689100"/>
            </a:xfrm>
            <a:prstGeom prst="smileyFac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台形 4"/>
            <p:cNvSpPr/>
            <p:nvPr/>
          </p:nvSpPr>
          <p:spPr>
            <a:xfrm>
              <a:off x="2901950" y="3962400"/>
              <a:ext cx="2679700" cy="193040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タイトル 1"/>
          <p:cNvSpPr>
            <a:spLocks noGrp="1"/>
          </p:cNvSpPr>
          <p:nvPr>
            <p:ph type="title"/>
          </p:nvPr>
        </p:nvSpPr>
        <p:spPr>
          <a:xfrm>
            <a:off x="685799" y="404723"/>
            <a:ext cx="6347713" cy="768439"/>
          </a:xfrm>
        </p:spPr>
        <p:txBody>
          <a:bodyPr>
            <a:normAutofit fontScale="90000"/>
          </a:bodyPr>
          <a:lstStyle/>
          <a:p>
            <a:r>
              <a:rPr kumimoji="1" lang="ja-JP" altLang="en-US" sz="4000" dirty="0"/>
              <a:t>考察　</a:t>
            </a:r>
            <a:r>
              <a:rPr lang="en-US" altLang="ja-JP" sz="4000" dirty="0">
                <a:latin typeface="+mn-ea"/>
              </a:rPr>
              <a:t>①AL</a:t>
            </a:r>
            <a:r>
              <a:rPr lang="ja-JP" altLang="en-US" sz="4000" dirty="0">
                <a:latin typeface="+mn-ea"/>
              </a:rPr>
              <a:t>学習会</a:t>
            </a:r>
            <a:r>
              <a:rPr lang="ja-JP" altLang="en-US" dirty="0">
                <a:latin typeface="+mn-ea"/>
              </a:rPr>
              <a:t/>
            </a:r>
            <a:br>
              <a:rPr lang="ja-JP" altLang="en-US" dirty="0">
                <a:latin typeface="+mn-ea"/>
              </a:rPr>
            </a:br>
            <a:endParaRPr kumimoji="1" lang="ja-JP" altLang="en-US" dirty="0"/>
          </a:p>
        </p:txBody>
      </p:sp>
      <p:sp>
        <p:nvSpPr>
          <p:cNvPr id="7" name="角丸四角形吹き出し 6"/>
          <p:cNvSpPr/>
          <p:nvPr/>
        </p:nvSpPr>
        <p:spPr>
          <a:xfrm>
            <a:off x="460375" y="1327150"/>
            <a:ext cx="2616200" cy="1193800"/>
          </a:xfrm>
          <a:prstGeom prst="wedgeRoundRectCallout">
            <a:avLst>
              <a:gd name="adj1" fmla="val 25769"/>
              <a:gd name="adj2" fmla="val 85904"/>
              <a:gd name="adj3" fmla="val 16667"/>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病識</a:t>
            </a:r>
            <a:endParaRPr kumimoji="1" lang="ja-JP" altLang="en-US" sz="2800" b="1" dirty="0">
              <a:solidFill>
                <a:schemeClr val="tx1"/>
              </a:solidFill>
            </a:endParaRPr>
          </a:p>
        </p:txBody>
      </p:sp>
      <p:sp>
        <p:nvSpPr>
          <p:cNvPr id="8" name="角丸四角形吹き出し 7"/>
          <p:cNvSpPr/>
          <p:nvPr/>
        </p:nvSpPr>
        <p:spPr>
          <a:xfrm>
            <a:off x="285750" y="3365500"/>
            <a:ext cx="2616200" cy="1193800"/>
          </a:xfrm>
          <a:prstGeom prst="wedgeRoundRectCallout">
            <a:avLst>
              <a:gd name="adj1" fmla="val 61691"/>
              <a:gd name="adj2" fmla="val -28990"/>
              <a:gd name="adj3" fmla="val 16667"/>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参加意欲</a:t>
            </a:r>
            <a:endParaRPr kumimoji="1" lang="ja-JP" altLang="en-US" sz="2800" b="1" dirty="0">
              <a:solidFill>
                <a:schemeClr val="tx1"/>
              </a:solidFill>
            </a:endParaRPr>
          </a:p>
        </p:txBody>
      </p:sp>
      <p:sp>
        <p:nvSpPr>
          <p:cNvPr id="9" name="角丸四角形吹き出し 8"/>
          <p:cNvSpPr/>
          <p:nvPr/>
        </p:nvSpPr>
        <p:spPr>
          <a:xfrm>
            <a:off x="276225" y="5194300"/>
            <a:ext cx="2616200" cy="1193800"/>
          </a:xfrm>
          <a:prstGeom prst="wedgeRoundRectCallout">
            <a:avLst>
              <a:gd name="adj1" fmla="val 57808"/>
              <a:gd name="adj2" fmla="val -85373"/>
              <a:gd name="adj3" fmla="val 16667"/>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1"/>
                </a:solidFill>
              </a:rPr>
              <a:t>長期入院</a:t>
            </a:r>
            <a:endParaRPr kumimoji="1" lang="ja-JP" altLang="en-US" sz="2800" b="1" dirty="0">
              <a:solidFill>
                <a:schemeClr val="tx1"/>
              </a:solidFill>
            </a:endParaRPr>
          </a:p>
        </p:txBody>
      </p:sp>
      <p:sp>
        <p:nvSpPr>
          <p:cNvPr id="10" name="雲形吹き出し 9"/>
          <p:cNvSpPr/>
          <p:nvPr/>
        </p:nvSpPr>
        <p:spPr>
          <a:xfrm>
            <a:off x="5885050" y="1528807"/>
            <a:ext cx="3136900" cy="1984286"/>
          </a:xfrm>
          <a:prstGeom prst="cloudCallout">
            <a:avLst>
              <a:gd name="adj1" fmla="val -58889"/>
              <a:gd name="adj2" fmla="val 33699"/>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smtClean="0">
                <a:solidFill>
                  <a:schemeClr val="tx1"/>
                </a:solidFill>
              </a:rPr>
              <a:t>聴講形式</a:t>
            </a:r>
            <a:endParaRPr kumimoji="1" lang="ja-JP" altLang="en-US" sz="2800" b="1" dirty="0">
              <a:solidFill>
                <a:schemeClr val="tx1"/>
              </a:solidFill>
            </a:endParaRPr>
          </a:p>
        </p:txBody>
      </p:sp>
      <p:sp>
        <p:nvSpPr>
          <p:cNvPr id="16" name="雲形吹き出し 15"/>
          <p:cNvSpPr/>
          <p:nvPr/>
        </p:nvSpPr>
        <p:spPr>
          <a:xfrm>
            <a:off x="5984875" y="4051300"/>
            <a:ext cx="3136900" cy="1984286"/>
          </a:xfrm>
          <a:prstGeom prst="cloudCallout">
            <a:avLst>
              <a:gd name="adj1" fmla="val -61723"/>
              <a:gd name="adj2" fmla="val -32864"/>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b="1" dirty="0" smtClean="0">
                <a:solidFill>
                  <a:schemeClr val="tx1"/>
                </a:solidFill>
              </a:rPr>
              <a:t>何回目からでも参加可</a:t>
            </a:r>
            <a:endParaRPr kumimoji="1" lang="ja-JP" altLang="en-US" sz="2800" b="1" dirty="0">
              <a:solidFill>
                <a:schemeClr val="tx1"/>
              </a:solidFill>
            </a:endParaRPr>
          </a:p>
        </p:txBody>
      </p:sp>
    </p:spTree>
    <p:extLst>
      <p:ext uri="{BB962C8B-B14F-4D97-AF65-F5344CB8AC3E}">
        <p14:creationId xmlns:p14="http://schemas.microsoft.com/office/powerpoint/2010/main" val="4290042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7F6DDD-B4AC-4370-B7D5-5A9C6C8F239A}"/>
              </a:ext>
            </a:extLst>
          </p:cNvPr>
          <p:cNvSpPr>
            <a:spLocks noGrp="1"/>
          </p:cNvSpPr>
          <p:nvPr>
            <p:ph type="title"/>
          </p:nvPr>
        </p:nvSpPr>
        <p:spPr>
          <a:xfrm>
            <a:off x="685800" y="130170"/>
            <a:ext cx="7773338" cy="1596177"/>
          </a:xfrm>
        </p:spPr>
        <p:txBody>
          <a:bodyPr>
            <a:normAutofit/>
          </a:bodyPr>
          <a:lstStyle/>
          <a:p>
            <a:r>
              <a:rPr kumimoji="1" lang="ja-JP" altLang="en-US" dirty="0"/>
              <a:t>考察　②ピアサポート</a:t>
            </a:r>
          </a:p>
        </p:txBody>
      </p:sp>
      <p:grpSp>
        <p:nvGrpSpPr>
          <p:cNvPr id="5" name="グループ化 4"/>
          <p:cNvGrpSpPr/>
          <p:nvPr/>
        </p:nvGrpSpPr>
        <p:grpSpPr>
          <a:xfrm>
            <a:off x="336550" y="1828800"/>
            <a:ext cx="2679700" cy="3619500"/>
            <a:chOff x="2901950" y="2273300"/>
            <a:chExt cx="2679700" cy="3619500"/>
          </a:xfrm>
        </p:grpSpPr>
        <p:sp>
          <p:nvSpPr>
            <p:cNvPr id="6" name="スマイル 5"/>
            <p:cNvSpPr/>
            <p:nvPr/>
          </p:nvSpPr>
          <p:spPr>
            <a:xfrm>
              <a:off x="3251200" y="2273300"/>
              <a:ext cx="1981200" cy="1689100"/>
            </a:xfrm>
            <a:prstGeom prst="smileyFac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台形 6"/>
            <p:cNvSpPr/>
            <p:nvPr/>
          </p:nvSpPr>
          <p:spPr>
            <a:xfrm>
              <a:off x="2901950" y="3962400"/>
              <a:ext cx="2679700" cy="193040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9" name="正方形/長方形 38"/>
          <p:cNvSpPr/>
          <p:nvPr/>
        </p:nvSpPr>
        <p:spPr>
          <a:xfrm rot="20018852">
            <a:off x="2185610" y="3670300"/>
            <a:ext cx="2159000" cy="5572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2813882" y="1828800"/>
            <a:ext cx="4079876" cy="3619500"/>
            <a:chOff x="4295774" y="1828800"/>
            <a:chExt cx="4079876" cy="3619500"/>
          </a:xfrm>
        </p:grpSpPr>
        <p:grpSp>
          <p:nvGrpSpPr>
            <p:cNvPr id="35" name="グループ化 34"/>
            <p:cNvGrpSpPr/>
            <p:nvPr/>
          </p:nvGrpSpPr>
          <p:grpSpPr>
            <a:xfrm>
              <a:off x="5695950" y="1828800"/>
              <a:ext cx="2679700" cy="3619500"/>
              <a:chOff x="2901950" y="2273300"/>
              <a:chExt cx="2679700" cy="3619500"/>
            </a:xfrm>
          </p:grpSpPr>
          <p:sp>
            <p:nvSpPr>
              <p:cNvPr id="36" name="スマイル 35"/>
              <p:cNvSpPr/>
              <p:nvPr/>
            </p:nvSpPr>
            <p:spPr>
              <a:xfrm>
                <a:off x="3251200" y="2273300"/>
                <a:ext cx="1981200" cy="1689100"/>
              </a:xfrm>
              <a:prstGeom prst="smileyFac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台形 36"/>
              <p:cNvSpPr/>
              <p:nvPr/>
            </p:nvSpPr>
            <p:spPr>
              <a:xfrm>
                <a:off x="2901950" y="3962400"/>
                <a:ext cx="2679700" cy="193040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 name="正方形/長方形 39"/>
            <p:cNvSpPr/>
            <p:nvPr/>
          </p:nvSpPr>
          <p:spPr>
            <a:xfrm rot="1839766">
              <a:off x="4295774" y="3655444"/>
              <a:ext cx="2159000" cy="5572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横巻き 41"/>
          <p:cNvSpPr/>
          <p:nvPr/>
        </p:nvSpPr>
        <p:spPr>
          <a:xfrm>
            <a:off x="5245100" y="4089400"/>
            <a:ext cx="3568700" cy="2590800"/>
          </a:xfrm>
          <a:prstGeom prst="horizontalScroll">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グループワーク形式</a:t>
            </a:r>
            <a:endParaRPr kumimoji="1" lang="en-US" altLang="ja-JP" sz="2400" b="1" dirty="0" smtClean="0">
              <a:solidFill>
                <a:schemeClr val="tx1"/>
              </a:solidFill>
            </a:endParaRPr>
          </a:p>
          <a:p>
            <a:pPr algn="ctr"/>
            <a:r>
              <a:rPr lang="ja-JP" altLang="en-US" sz="2400" b="1" dirty="0">
                <a:solidFill>
                  <a:schemeClr val="tx1"/>
                </a:solidFill>
              </a:rPr>
              <a:t>ピア</a:t>
            </a:r>
            <a:r>
              <a:rPr lang="ja-JP" altLang="en-US" sz="2400" b="1" dirty="0" smtClean="0">
                <a:solidFill>
                  <a:schemeClr val="tx1"/>
                </a:solidFill>
              </a:rPr>
              <a:t>サポーターと</a:t>
            </a:r>
            <a:endParaRPr lang="en-US" altLang="ja-JP" sz="2400" b="1" dirty="0" smtClean="0">
              <a:solidFill>
                <a:schemeClr val="tx1"/>
              </a:solidFill>
            </a:endParaRPr>
          </a:p>
          <a:p>
            <a:pPr algn="ctr"/>
            <a:r>
              <a:rPr lang="ja-JP" altLang="en-US" sz="2400" b="1" dirty="0" smtClean="0">
                <a:solidFill>
                  <a:schemeClr val="tx1"/>
                </a:solidFill>
              </a:rPr>
              <a:t>参加者との相性</a:t>
            </a:r>
            <a:endParaRPr kumimoji="1" lang="ja-JP" altLang="en-US" sz="2400" b="1" dirty="0">
              <a:solidFill>
                <a:schemeClr val="tx1"/>
              </a:solidFill>
            </a:endParaRPr>
          </a:p>
        </p:txBody>
      </p:sp>
    </p:spTree>
    <p:extLst>
      <p:ext uri="{BB962C8B-B14F-4D97-AF65-F5344CB8AC3E}">
        <p14:creationId xmlns:p14="http://schemas.microsoft.com/office/powerpoint/2010/main" val="36329639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096000"/>
            <a:ext cx="1104925"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153355" y="4168324"/>
            <a:ext cx="1599923" cy="2664276"/>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772650" y="5181600"/>
            <a:ext cx="871364" cy="1651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631402" y="4826000"/>
            <a:ext cx="889744" cy="200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U ターン矢印 7"/>
          <p:cNvSpPr/>
          <p:nvPr/>
        </p:nvSpPr>
        <p:spPr>
          <a:xfrm>
            <a:off x="352321" y="2863448"/>
            <a:ext cx="1691667" cy="1358900"/>
          </a:xfrm>
          <a:prstGeom prst="utur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4521146" y="4267200"/>
            <a:ext cx="856580" cy="2565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336255" y="3470521"/>
            <a:ext cx="912903" cy="338747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254718" y="3030905"/>
            <a:ext cx="943655" cy="3860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タイトル 1"/>
          <p:cNvSpPr>
            <a:spLocks noGrp="1"/>
          </p:cNvSpPr>
          <p:nvPr>
            <p:ph type="title"/>
          </p:nvPr>
        </p:nvSpPr>
        <p:spPr>
          <a:xfrm>
            <a:off x="336878" y="161293"/>
            <a:ext cx="6347713" cy="691166"/>
          </a:xfrm>
        </p:spPr>
        <p:txBody>
          <a:bodyPr>
            <a:normAutofit fontScale="90000"/>
          </a:bodyPr>
          <a:lstStyle/>
          <a:p>
            <a:r>
              <a:rPr kumimoji="1" lang="ja-JP" altLang="en-US" sz="4000" dirty="0"/>
              <a:t>考察　</a:t>
            </a:r>
            <a:r>
              <a:rPr lang="ja-JP" altLang="en-US" sz="4000" dirty="0">
                <a:latin typeface="+mn-ea"/>
              </a:rPr>
              <a:t>③</a:t>
            </a:r>
            <a:r>
              <a:rPr lang="en-US" altLang="ja-JP" sz="4000" dirty="0">
                <a:latin typeface="+mn-ea"/>
              </a:rPr>
              <a:t>ALCBGT</a:t>
            </a:r>
            <a:r>
              <a:rPr lang="en-US" altLang="ja-JP" dirty="0">
                <a:latin typeface="+mn-ea"/>
              </a:rPr>
              <a:t/>
            </a:r>
            <a:br>
              <a:rPr lang="en-US" altLang="ja-JP" dirty="0">
                <a:latin typeface="+mn-ea"/>
              </a:rPr>
            </a:br>
            <a:endParaRPr kumimoji="1" lang="ja-JP" altLang="en-US" dirty="0"/>
          </a:p>
        </p:txBody>
      </p:sp>
      <p:sp>
        <p:nvSpPr>
          <p:cNvPr id="22" name="正方形/長方形 21"/>
          <p:cNvSpPr/>
          <p:nvPr/>
        </p:nvSpPr>
        <p:spPr>
          <a:xfrm>
            <a:off x="5387040" y="3771900"/>
            <a:ext cx="951169" cy="3098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8198373" y="2481343"/>
            <a:ext cx="969212" cy="43766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星 7 1"/>
          <p:cNvSpPr/>
          <p:nvPr/>
        </p:nvSpPr>
        <p:spPr>
          <a:xfrm>
            <a:off x="836231" y="841715"/>
            <a:ext cx="1841214" cy="1407852"/>
          </a:xfrm>
          <a:prstGeom prst="star7">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ln>
                  <a:solidFill>
                    <a:sysClr val="windowText" lastClr="000000"/>
                  </a:solidFill>
                </a:ln>
                <a:solidFill>
                  <a:sysClr val="windowText" lastClr="000000"/>
                </a:solidFill>
              </a:rPr>
              <a:t>1</a:t>
            </a:r>
            <a:r>
              <a:rPr lang="ja-JP" altLang="en-US" sz="2000" dirty="0" smtClean="0">
                <a:ln>
                  <a:solidFill>
                    <a:sysClr val="windowText" lastClr="000000"/>
                  </a:solidFill>
                </a:ln>
                <a:solidFill>
                  <a:sysClr val="windowText" lastClr="000000"/>
                </a:solidFill>
              </a:rPr>
              <a:t>回の参加</a:t>
            </a:r>
            <a:r>
              <a:rPr kumimoji="1" lang="ja-JP" altLang="en-US" sz="2000" dirty="0" smtClean="0">
                <a:ln>
                  <a:solidFill>
                    <a:sysClr val="windowText" lastClr="000000"/>
                  </a:solidFill>
                </a:ln>
                <a:solidFill>
                  <a:sysClr val="windowText" lastClr="000000"/>
                </a:solidFill>
              </a:rPr>
              <a:t>が大切</a:t>
            </a:r>
            <a:endParaRPr kumimoji="1" lang="ja-JP" altLang="en-US" sz="2000" dirty="0">
              <a:ln>
                <a:solidFill>
                  <a:sysClr val="windowText" lastClr="000000"/>
                </a:solidFill>
              </a:ln>
              <a:solidFill>
                <a:sysClr val="windowText" lastClr="000000"/>
              </a:solidFill>
            </a:endParaRPr>
          </a:p>
        </p:txBody>
      </p:sp>
      <p:sp>
        <p:nvSpPr>
          <p:cNvPr id="24" name="楕円 23"/>
          <p:cNvSpPr/>
          <p:nvPr/>
        </p:nvSpPr>
        <p:spPr>
          <a:xfrm>
            <a:off x="5238248" y="1153838"/>
            <a:ext cx="2010910" cy="1752312"/>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n>
                  <a:solidFill>
                    <a:schemeClr val="tx1"/>
                  </a:solidFill>
                </a:ln>
                <a:solidFill>
                  <a:schemeClr val="tx1"/>
                </a:solidFill>
              </a:rPr>
              <a:t>治療者が</a:t>
            </a:r>
            <a:endParaRPr kumimoji="1" lang="en-US" altLang="ja-JP" dirty="0" smtClean="0">
              <a:ln>
                <a:solidFill>
                  <a:schemeClr val="tx1"/>
                </a:solidFill>
              </a:ln>
              <a:solidFill>
                <a:schemeClr val="tx1"/>
              </a:solidFill>
            </a:endParaRPr>
          </a:p>
          <a:p>
            <a:pPr algn="ctr"/>
            <a:r>
              <a:rPr kumimoji="1" lang="ja-JP" altLang="en-US" dirty="0" smtClean="0">
                <a:ln>
                  <a:solidFill>
                    <a:schemeClr val="tx1"/>
                  </a:solidFill>
                </a:ln>
                <a:solidFill>
                  <a:schemeClr val="tx1"/>
                </a:solidFill>
              </a:rPr>
              <a:t>声かけ</a:t>
            </a:r>
            <a:endParaRPr kumimoji="1" lang="ja-JP" altLang="en-US" dirty="0">
              <a:ln>
                <a:solidFill>
                  <a:schemeClr val="tx1"/>
                </a:solidFill>
              </a:ln>
              <a:solidFill>
                <a:schemeClr val="tx1"/>
              </a:solidFill>
            </a:endParaRPr>
          </a:p>
        </p:txBody>
      </p:sp>
      <p:grpSp>
        <p:nvGrpSpPr>
          <p:cNvPr id="12" name="グループ化 11"/>
          <p:cNvGrpSpPr/>
          <p:nvPr/>
        </p:nvGrpSpPr>
        <p:grpSpPr>
          <a:xfrm>
            <a:off x="212293" y="5544234"/>
            <a:ext cx="9833407" cy="1194376"/>
            <a:chOff x="212293" y="5544234"/>
            <a:chExt cx="9833407" cy="1194376"/>
          </a:xfrm>
        </p:grpSpPr>
        <p:sp>
          <p:nvSpPr>
            <p:cNvPr id="3" name="テキスト ボックス 2"/>
            <p:cNvSpPr txBox="1"/>
            <p:nvPr/>
          </p:nvSpPr>
          <p:spPr>
            <a:xfrm>
              <a:off x="1670207" y="5544234"/>
              <a:ext cx="723901" cy="646331"/>
            </a:xfrm>
            <a:prstGeom prst="rect">
              <a:avLst/>
            </a:prstGeom>
            <a:noFill/>
          </p:spPr>
          <p:txBody>
            <a:bodyPr wrap="square" rtlCol="0">
              <a:spAutoFit/>
            </a:bodyPr>
            <a:lstStyle/>
            <a:p>
              <a:r>
                <a:rPr kumimoji="1" lang="en-US" altLang="ja-JP" sz="3600" b="1" dirty="0" smtClean="0">
                  <a:solidFill>
                    <a:srgbClr val="FF0000"/>
                  </a:solidFill>
                  <a:effectLst>
                    <a:outerShdw blurRad="38100" dist="38100" dir="2700000" algn="tl">
                      <a:srgbClr val="000000">
                        <a:alpha val="43137"/>
                      </a:srgbClr>
                    </a:outerShdw>
                  </a:effectLst>
                </a:rPr>
                <a:t>1</a:t>
              </a:r>
              <a:endParaRPr kumimoji="1" lang="ja-JP" altLang="en-US" sz="3600" b="1" dirty="0">
                <a:solidFill>
                  <a:srgbClr val="FF0000"/>
                </a:solidFill>
                <a:effectLst>
                  <a:outerShdw blurRad="38100" dist="38100" dir="2700000" algn="tl">
                    <a:srgbClr val="000000">
                      <a:alpha val="43137"/>
                    </a:srgbClr>
                  </a:outerShdw>
                </a:effectLst>
              </a:endParaRPr>
            </a:p>
          </p:txBody>
        </p:sp>
        <p:sp>
          <p:nvSpPr>
            <p:cNvPr id="25" name="テキスト ボックス 24"/>
            <p:cNvSpPr txBox="1"/>
            <p:nvPr/>
          </p:nvSpPr>
          <p:spPr>
            <a:xfrm>
              <a:off x="212293" y="6215390"/>
              <a:ext cx="723901" cy="523220"/>
            </a:xfrm>
            <a:prstGeom prst="rect">
              <a:avLst/>
            </a:prstGeom>
            <a:noFill/>
          </p:spPr>
          <p:txBody>
            <a:bodyPr wrap="square" rtlCol="0">
              <a:spAutoFit/>
            </a:bodyPr>
            <a:lstStyle/>
            <a:p>
              <a:r>
                <a:rPr lang="en-US" altLang="ja-JP" sz="2800" dirty="0"/>
                <a:t>0</a:t>
              </a:r>
              <a:endParaRPr lang="ja-JP" altLang="en-US" sz="2800" dirty="0"/>
            </a:p>
          </p:txBody>
        </p:sp>
        <p:sp>
          <p:nvSpPr>
            <p:cNvPr id="26" name="テキスト ボックス 25"/>
            <p:cNvSpPr txBox="1"/>
            <p:nvPr/>
          </p:nvSpPr>
          <p:spPr>
            <a:xfrm>
              <a:off x="2996913" y="6096000"/>
              <a:ext cx="7048787" cy="523220"/>
            </a:xfrm>
            <a:prstGeom prst="rect">
              <a:avLst/>
            </a:prstGeom>
            <a:noFill/>
          </p:spPr>
          <p:txBody>
            <a:bodyPr wrap="square" rtlCol="0">
              <a:spAutoFit/>
            </a:bodyPr>
            <a:lstStyle/>
            <a:p>
              <a:r>
                <a:rPr lang="en-US" altLang="ja-JP" sz="2800" dirty="0" smtClean="0"/>
                <a:t>2       3       4       5       6       7       8,9</a:t>
              </a:r>
              <a:endParaRPr lang="ja-JP" altLang="en-US" sz="2800" dirty="0"/>
            </a:p>
          </p:txBody>
        </p:sp>
      </p:grpSp>
      <p:grpSp>
        <p:nvGrpSpPr>
          <p:cNvPr id="27" name="グループ化 26"/>
          <p:cNvGrpSpPr/>
          <p:nvPr/>
        </p:nvGrpSpPr>
        <p:grpSpPr>
          <a:xfrm>
            <a:off x="-74396" y="4610100"/>
            <a:ext cx="1218065" cy="1422400"/>
            <a:chOff x="-1745390" y="3138670"/>
            <a:chExt cx="1712227" cy="1674630"/>
          </a:xfrm>
        </p:grpSpPr>
        <p:grpSp>
          <p:nvGrpSpPr>
            <p:cNvPr id="19" name="グループ化 18"/>
            <p:cNvGrpSpPr/>
            <p:nvPr/>
          </p:nvGrpSpPr>
          <p:grpSpPr>
            <a:xfrm>
              <a:off x="-1745390" y="3138670"/>
              <a:ext cx="1712227" cy="1674630"/>
              <a:chOff x="2477640" y="2023172"/>
              <a:chExt cx="2519082" cy="2752679"/>
            </a:xfrm>
          </p:grpSpPr>
          <p:sp>
            <p:nvSpPr>
              <p:cNvPr id="13" name="スマイル 12"/>
              <p:cNvSpPr/>
              <p:nvPr/>
            </p:nvSpPr>
            <p:spPr>
              <a:xfrm rot="20606096">
                <a:off x="2928844" y="2023172"/>
                <a:ext cx="1178391" cy="930487"/>
              </a:xfrm>
              <a:prstGeom prst="smileyFac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rot="510412">
                <a:off x="2477640" y="3313868"/>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rot="19024806">
                <a:off x="4336322" y="2836863"/>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rot="16638934">
                <a:off x="3260559" y="4327542"/>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rot="15093748">
                <a:off x="4025322" y="4077887"/>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正方形/長方形 13"/>
            <p:cNvSpPr/>
            <p:nvPr/>
          </p:nvSpPr>
          <p:spPr>
            <a:xfrm rot="20632038">
              <a:off x="-1207589" y="3654427"/>
              <a:ext cx="714679" cy="6826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00375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6096000"/>
            <a:ext cx="901700"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11015" y="5562600"/>
            <a:ext cx="1842263" cy="1270000"/>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2772650" y="5181600"/>
            <a:ext cx="871364" cy="1651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3631402" y="4826000"/>
            <a:ext cx="889744" cy="200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U ターン矢印 7"/>
          <p:cNvSpPr/>
          <p:nvPr/>
        </p:nvSpPr>
        <p:spPr>
          <a:xfrm>
            <a:off x="271153" y="3771900"/>
            <a:ext cx="1691667" cy="1358900"/>
          </a:xfrm>
          <a:prstGeom prst="utur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4521146" y="4267200"/>
            <a:ext cx="856580" cy="2565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336255" y="3470521"/>
            <a:ext cx="912903" cy="338747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254718" y="3030905"/>
            <a:ext cx="943655" cy="3860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タイトル 1"/>
          <p:cNvSpPr>
            <a:spLocks noGrp="1"/>
          </p:cNvSpPr>
          <p:nvPr>
            <p:ph type="title"/>
          </p:nvPr>
        </p:nvSpPr>
        <p:spPr>
          <a:xfrm>
            <a:off x="336878" y="161293"/>
            <a:ext cx="6347713" cy="691166"/>
          </a:xfrm>
        </p:spPr>
        <p:txBody>
          <a:bodyPr>
            <a:normAutofit fontScale="90000"/>
          </a:bodyPr>
          <a:lstStyle/>
          <a:p>
            <a:r>
              <a:rPr kumimoji="1" lang="ja-JP" altLang="en-US" sz="4000" dirty="0"/>
              <a:t>考察　</a:t>
            </a:r>
            <a:r>
              <a:rPr lang="ja-JP" altLang="en-US" sz="4000" dirty="0">
                <a:latin typeface="+mn-ea"/>
              </a:rPr>
              <a:t>③</a:t>
            </a:r>
            <a:r>
              <a:rPr lang="en-US" altLang="ja-JP" sz="4000" dirty="0">
                <a:latin typeface="+mn-ea"/>
              </a:rPr>
              <a:t>ALCBGT</a:t>
            </a:r>
            <a:r>
              <a:rPr lang="en-US" altLang="ja-JP" dirty="0">
                <a:latin typeface="+mn-ea"/>
              </a:rPr>
              <a:t/>
            </a:r>
            <a:br>
              <a:rPr lang="en-US" altLang="ja-JP" dirty="0">
                <a:latin typeface="+mn-ea"/>
              </a:rPr>
            </a:br>
            <a:endParaRPr kumimoji="1" lang="ja-JP" altLang="en-US" dirty="0"/>
          </a:p>
        </p:txBody>
      </p:sp>
      <p:sp>
        <p:nvSpPr>
          <p:cNvPr id="22" name="正方形/長方形 21"/>
          <p:cNvSpPr/>
          <p:nvPr/>
        </p:nvSpPr>
        <p:spPr>
          <a:xfrm>
            <a:off x="5387040" y="3771900"/>
            <a:ext cx="951169" cy="3098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8198373" y="2481343"/>
            <a:ext cx="969212" cy="43766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横巻き 1"/>
          <p:cNvSpPr/>
          <p:nvPr/>
        </p:nvSpPr>
        <p:spPr>
          <a:xfrm>
            <a:off x="5363981" y="506876"/>
            <a:ext cx="3512274" cy="2178446"/>
          </a:xfrm>
          <a:prstGeom prst="horizontalScroll">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ln>
                  <a:solidFill>
                    <a:schemeClr val="tx1"/>
                  </a:solidFill>
                </a:ln>
                <a:solidFill>
                  <a:schemeClr val="tx1"/>
                </a:solidFill>
              </a:rPr>
              <a:t>1</a:t>
            </a:r>
            <a:r>
              <a:rPr lang="ja-JP" altLang="en-US" dirty="0">
                <a:ln>
                  <a:solidFill>
                    <a:schemeClr val="tx1"/>
                  </a:solidFill>
                </a:ln>
                <a:solidFill>
                  <a:schemeClr val="tx1"/>
                </a:solidFill>
              </a:rPr>
              <a:t>度でも参加すれば全参加につながる</a:t>
            </a:r>
            <a:r>
              <a:rPr lang="ja-JP" altLang="en-US" dirty="0" smtClean="0">
                <a:ln>
                  <a:solidFill>
                    <a:schemeClr val="tx1"/>
                  </a:solidFill>
                </a:ln>
                <a:solidFill>
                  <a:schemeClr val="tx1"/>
                </a:solidFill>
              </a:rPr>
              <a:t>可能性がある！</a:t>
            </a:r>
            <a:endParaRPr kumimoji="1" lang="ja-JP" altLang="en-US" dirty="0">
              <a:ln>
                <a:solidFill>
                  <a:schemeClr val="tx1"/>
                </a:solidFill>
              </a:ln>
              <a:solidFill>
                <a:schemeClr val="tx1"/>
              </a:solidFill>
            </a:endParaRPr>
          </a:p>
        </p:txBody>
      </p:sp>
      <p:grpSp>
        <p:nvGrpSpPr>
          <p:cNvPr id="24" name="グループ化 23"/>
          <p:cNvGrpSpPr/>
          <p:nvPr/>
        </p:nvGrpSpPr>
        <p:grpSpPr>
          <a:xfrm>
            <a:off x="212293" y="5892224"/>
            <a:ext cx="9833407" cy="846386"/>
            <a:chOff x="212293" y="5892224"/>
            <a:chExt cx="9833407" cy="846386"/>
          </a:xfrm>
        </p:grpSpPr>
        <p:sp>
          <p:nvSpPr>
            <p:cNvPr id="25" name="テキスト ボックス 24"/>
            <p:cNvSpPr txBox="1"/>
            <p:nvPr/>
          </p:nvSpPr>
          <p:spPr>
            <a:xfrm>
              <a:off x="1619373" y="5892224"/>
              <a:ext cx="723901" cy="646331"/>
            </a:xfrm>
            <a:prstGeom prst="rect">
              <a:avLst/>
            </a:prstGeom>
            <a:noFill/>
          </p:spPr>
          <p:txBody>
            <a:bodyPr wrap="square" rtlCol="0">
              <a:spAutoFit/>
            </a:bodyPr>
            <a:lstStyle/>
            <a:p>
              <a:r>
                <a:rPr kumimoji="1" lang="en-US" altLang="ja-JP" sz="3600" b="1" dirty="0" smtClean="0">
                  <a:solidFill>
                    <a:srgbClr val="FF0000"/>
                  </a:solidFill>
                  <a:effectLst>
                    <a:outerShdw blurRad="38100" dist="38100" dir="2700000" algn="tl">
                      <a:srgbClr val="000000">
                        <a:alpha val="43137"/>
                      </a:srgbClr>
                    </a:outerShdw>
                  </a:effectLst>
                </a:rPr>
                <a:t>1</a:t>
              </a:r>
              <a:endParaRPr kumimoji="1" lang="ja-JP" altLang="en-US" sz="3600" b="1" dirty="0">
                <a:solidFill>
                  <a:srgbClr val="FF0000"/>
                </a:solidFill>
                <a:effectLst>
                  <a:outerShdw blurRad="38100" dist="38100" dir="2700000" algn="tl">
                    <a:srgbClr val="000000">
                      <a:alpha val="43137"/>
                    </a:srgbClr>
                  </a:outerShdw>
                </a:effectLst>
              </a:endParaRPr>
            </a:p>
          </p:txBody>
        </p:sp>
        <p:sp>
          <p:nvSpPr>
            <p:cNvPr id="26" name="テキスト ボックス 25"/>
            <p:cNvSpPr txBox="1"/>
            <p:nvPr/>
          </p:nvSpPr>
          <p:spPr>
            <a:xfrm>
              <a:off x="212293" y="6215390"/>
              <a:ext cx="723901" cy="523220"/>
            </a:xfrm>
            <a:prstGeom prst="rect">
              <a:avLst/>
            </a:prstGeom>
            <a:noFill/>
          </p:spPr>
          <p:txBody>
            <a:bodyPr wrap="square" rtlCol="0">
              <a:spAutoFit/>
            </a:bodyPr>
            <a:lstStyle/>
            <a:p>
              <a:r>
                <a:rPr lang="en-US" altLang="ja-JP" sz="2800" dirty="0"/>
                <a:t>0</a:t>
              </a:r>
              <a:endParaRPr lang="ja-JP" altLang="en-US" sz="2800" dirty="0"/>
            </a:p>
          </p:txBody>
        </p:sp>
        <p:sp>
          <p:nvSpPr>
            <p:cNvPr id="27" name="テキスト ボックス 26"/>
            <p:cNvSpPr txBox="1"/>
            <p:nvPr/>
          </p:nvSpPr>
          <p:spPr>
            <a:xfrm>
              <a:off x="2996913" y="6096000"/>
              <a:ext cx="7048787" cy="523220"/>
            </a:xfrm>
            <a:prstGeom prst="rect">
              <a:avLst/>
            </a:prstGeom>
            <a:noFill/>
          </p:spPr>
          <p:txBody>
            <a:bodyPr wrap="square" rtlCol="0">
              <a:spAutoFit/>
            </a:bodyPr>
            <a:lstStyle/>
            <a:p>
              <a:r>
                <a:rPr lang="en-US" altLang="ja-JP" sz="2800" dirty="0" smtClean="0"/>
                <a:t>2       3       4       5       6       7       8,9</a:t>
              </a:r>
              <a:endParaRPr lang="ja-JP" altLang="en-US" sz="2800" dirty="0"/>
            </a:p>
          </p:txBody>
        </p:sp>
      </p:grpSp>
      <p:grpSp>
        <p:nvGrpSpPr>
          <p:cNvPr id="28" name="グループ化 27"/>
          <p:cNvGrpSpPr/>
          <p:nvPr/>
        </p:nvGrpSpPr>
        <p:grpSpPr>
          <a:xfrm>
            <a:off x="2804687" y="1543830"/>
            <a:ext cx="2284196" cy="2844800"/>
            <a:chOff x="-1745390" y="3138670"/>
            <a:chExt cx="1712227" cy="1674630"/>
          </a:xfrm>
        </p:grpSpPr>
        <p:grpSp>
          <p:nvGrpSpPr>
            <p:cNvPr id="29" name="グループ化 28"/>
            <p:cNvGrpSpPr/>
            <p:nvPr/>
          </p:nvGrpSpPr>
          <p:grpSpPr>
            <a:xfrm>
              <a:off x="-1745390" y="3138670"/>
              <a:ext cx="1712227" cy="1674630"/>
              <a:chOff x="2477640" y="2023172"/>
              <a:chExt cx="2519082" cy="2752679"/>
            </a:xfrm>
          </p:grpSpPr>
          <p:sp>
            <p:nvSpPr>
              <p:cNvPr id="31" name="スマイル 30"/>
              <p:cNvSpPr/>
              <p:nvPr/>
            </p:nvSpPr>
            <p:spPr>
              <a:xfrm rot="20606096">
                <a:off x="2928844" y="2023172"/>
                <a:ext cx="1178391" cy="930487"/>
              </a:xfrm>
              <a:prstGeom prst="smileyFac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rot="510412">
                <a:off x="2477640" y="3313868"/>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rot="19024806">
                <a:off x="4336322" y="2836863"/>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rot="16638934">
                <a:off x="3260559" y="4327542"/>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rot="15093748">
                <a:off x="4025322" y="4077887"/>
                <a:ext cx="660400" cy="2362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p:cNvSpPr/>
            <p:nvPr/>
          </p:nvSpPr>
          <p:spPr>
            <a:xfrm rot="20632038">
              <a:off x="-1207589" y="3654427"/>
              <a:ext cx="714679" cy="6826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15279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60399" y="61173"/>
            <a:ext cx="7773338" cy="1596177"/>
          </a:xfrm>
        </p:spPr>
        <p:txBody>
          <a:bodyPr/>
          <a:lstStyle/>
          <a:p>
            <a:r>
              <a:rPr kumimoji="1" lang="ja-JP" altLang="en-US" dirty="0" smtClean="0"/>
              <a:t>考察　</a:t>
            </a:r>
            <a:r>
              <a:rPr lang="ja-JP" altLang="en-US" dirty="0"/>
              <a:t> ④</a:t>
            </a:r>
            <a:r>
              <a:rPr kumimoji="1" lang="ja-JP" altLang="en-US" dirty="0" smtClean="0"/>
              <a:t>断酒会</a:t>
            </a:r>
            <a:endParaRPr kumimoji="1" lang="ja-JP" altLang="en-US" dirty="0"/>
          </a:p>
        </p:txBody>
      </p:sp>
      <p:grpSp>
        <p:nvGrpSpPr>
          <p:cNvPr id="4" name="グループ化 3"/>
          <p:cNvGrpSpPr/>
          <p:nvPr/>
        </p:nvGrpSpPr>
        <p:grpSpPr>
          <a:xfrm>
            <a:off x="660399" y="1930400"/>
            <a:ext cx="2679700" cy="3619500"/>
            <a:chOff x="2901950" y="2273300"/>
            <a:chExt cx="2679700" cy="3619500"/>
          </a:xfrm>
        </p:grpSpPr>
        <p:sp>
          <p:nvSpPr>
            <p:cNvPr id="5" name="スマイル 4"/>
            <p:cNvSpPr/>
            <p:nvPr/>
          </p:nvSpPr>
          <p:spPr>
            <a:xfrm>
              <a:off x="3251200" y="2273300"/>
              <a:ext cx="1981200" cy="1689100"/>
            </a:xfrm>
            <a:prstGeom prst="smileyFac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台形 5"/>
            <p:cNvSpPr/>
            <p:nvPr/>
          </p:nvSpPr>
          <p:spPr>
            <a:xfrm>
              <a:off x="2901950" y="3962400"/>
              <a:ext cx="2679700" cy="193040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
          <p:cNvGrpSpPr/>
          <p:nvPr/>
        </p:nvGrpSpPr>
        <p:grpSpPr>
          <a:xfrm>
            <a:off x="5754037" y="1270000"/>
            <a:ext cx="2679700" cy="3619500"/>
            <a:chOff x="2901950" y="2273300"/>
            <a:chExt cx="2679700" cy="3619500"/>
          </a:xfrm>
        </p:grpSpPr>
        <p:sp>
          <p:nvSpPr>
            <p:cNvPr id="8" name="スマイル 7"/>
            <p:cNvSpPr/>
            <p:nvPr/>
          </p:nvSpPr>
          <p:spPr>
            <a:xfrm>
              <a:off x="3251200" y="2273300"/>
              <a:ext cx="1981200" cy="1689100"/>
            </a:xfrm>
            <a:prstGeom prst="smileyFac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台形 8"/>
            <p:cNvSpPr/>
            <p:nvPr/>
          </p:nvSpPr>
          <p:spPr>
            <a:xfrm>
              <a:off x="2901950" y="3962400"/>
              <a:ext cx="2679700" cy="1930400"/>
            </a:xfrm>
            <a:prstGeom prst="trapezoid">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右矢印 9"/>
          <p:cNvSpPr/>
          <p:nvPr/>
        </p:nvSpPr>
        <p:spPr>
          <a:xfrm>
            <a:off x="3122990" y="2311400"/>
            <a:ext cx="2782510" cy="2057400"/>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rPr>
              <a:t>退院直前に</a:t>
            </a:r>
            <a:endParaRPr kumimoji="1" lang="en-US" altLang="ja-JP" sz="2400" b="1" dirty="0" smtClean="0">
              <a:solidFill>
                <a:schemeClr val="bg1"/>
              </a:solidFill>
            </a:endParaRPr>
          </a:p>
          <a:p>
            <a:pPr algn="ctr"/>
            <a:r>
              <a:rPr kumimoji="1" lang="ja-JP" altLang="en-US" sz="2400" b="1" dirty="0" smtClean="0">
                <a:solidFill>
                  <a:schemeClr val="bg1"/>
                </a:solidFill>
              </a:rPr>
              <a:t>参加の促し</a:t>
            </a:r>
            <a:endParaRPr kumimoji="1" lang="ja-JP" altLang="en-US" sz="2400" b="1" dirty="0">
              <a:solidFill>
                <a:schemeClr val="bg1"/>
              </a:solidFill>
            </a:endParaRPr>
          </a:p>
        </p:txBody>
      </p:sp>
      <p:sp>
        <p:nvSpPr>
          <p:cNvPr id="11" name="横巻き 10"/>
          <p:cNvSpPr/>
          <p:nvPr/>
        </p:nvSpPr>
        <p:spPr>
          <a:xfrm>
            <a:off x="4444743" y="5181600"/>
            <a:ext cx="3632200" cy="1130300"/>
          </a:xfrm>
          <a:prstGeom prst="horizontalScroll">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参加しやすい環境</a:t>
            </a:r>
            <a:endParaRPr kumimoji="1" lang="ja-JP" altLang="en-US" sz="2400" b="1" dirty="0">
              <a:solidFill>
                <a:schemeClr val="tx1"/>
              </a:solidFill>
            </a:endParaRPr>
          </a:p>
        </p:txBody>
      </p:sp>
    </p:spTree>
    <p:extLst>
      <p:ext uri="{BB962C8B-B14F-4D97-AF65-F5344CB8AC3E}">
        <p14:creationId xmlns:p14="http://schemas.microsoft.com/office/powerpoint/2010/main" val="1803433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00124" y="298072"/>
            <a:ext cx="7495669" cy="643944"/>
          </a:xfrm>
        </p:spPr>
        <p:txBody>
          <a:bodyPr>
            <a:noAutofit/>
          </a:bodyPr>
          <a:lstStyle/>
          <a:p>
            <a:r>
              <a:rPr kumimoji="1" lang="ja-JP" altLang="en-US" dirty="0" smtClean="0"/>
              <a:t>まとめ</a:t>
            </a:r>
            <a:r>
              <a:rPr kumimoji="1" lang="en-US" altLang="ja-JP" dirty="0"/>
              <a:t/>
            </a:r>
            <a:br>
              <a:rPr kumimoji="1" lang="en-US" altLang="ja-JP" dirty="0"/>
            </a:br>
            <a:endParaRPr kumimoji="1" lang="ja-JP" altLang="en-US" dirty="0">
              <a:solidFill>
                <a:srgbClr val="FF0000"/>
              </a:solidFill>
            </a:endParaRPr>
          </a:p>
        </p:txBody>
      </p:sp>
      <p:sp>
        <p:nvSpPr>
          <p:cNvPr id="3" name="コンテンツ プレースホルダー 2"/>
          <p:cNvSpPr>
            <a:spLocks noGrp="1"/>
          </p:cNvSpPr>
          <p:nvPr>
            <p:ph sz="quarter" idx="13"/>
          </p:nvPr>
        </p:nvSpPr>
        <p:spPr>
          <a:xfrm>
            <a:off x="573124" y="518444"/>
            <a:ext cx="8342276" cy="6563684"/>
          </a:xfrm>
        </p:spPr>
        <p:txBody>
          <a:bodyPr>
            <a:noAutofit/>
          </a:bodyPr>
          <a:lstStyle/>
          <a:p>
            <a:pPr>
              <a:lnSpc>
                <a:spcPct val="100000"/>
              </a:lnSpc>
            </a:pPr>
            <a:r>
              <a:rPr lang="en-US" altLang="ja-JP" sz="2800" b="1" dirty="0" smtClean="0">
                <a:solidFill>
                  <a:srgbClr val="FF0000"/>
                </a:solidFill>
                <a:effectLst>
                  <a:outerShdw blurRad="38100" dist="38100" dir="2700000" algn="tl">
                    <a:srgbClr val="000000">
                      <a:alpha val="43137"/>
                    </a:srgbClr>
                  </a:outerShdw>
                </a:effectLst>
              </a:rPr>
              <a:t>ALCBGT</a:t>
            </a:r>
          </a:p>
          <a:p>
            <a:pPr marL="0" indent="0">
              <a:lnSpc>
                <a:spcPct val="100000"/>
              </a:lnSpc>
              <a:buNone/>
            </a:pPr>
            <a:r>
              <a:rPr lang="ja-JP" altLang="en-US" sz="2400" dirty="0" smtClean="0"/>
              <a:t>　→構造化</a:t>
            </a:r>
            <a:r>
              <a:rPr lang="ja-JP" altLang="en-US" sz="2400" dirty="0"/>
              <a:t>された</a:t>
            </a:r>
            <a:r>
              <a:rPr lang="ja-JP" altLang="en-US" sz="2400" dirty="0" smtClean="0"/>
              <a:t>プログラム</a:t>
            </a:r>
            <a:endParaRPr lang="en-US" altLang="ja-JP" sz="2400" dirty="0"/>
          </a:p>
          <a:p>
            <a:pPr marL="0" indent="0">
              <a:lnSpc>
                <a:spcPct val="100000"/>
              </a:lnSpc>
              <a:buNone/>
            </a:pPr>
            <a:r>
              <a:rPr lang="ja-JP" altLang="en-US" sz="2400" dirty="0" smtClean="0"/>
              <a:t>　参加</a:t>
            </a:r>
            <a:r>
              <a:rPr lang="ja-JP" altLang="en-US" sz="2400" dirty="0"/>
              <a:t>回数に影響するその他の要因が少なかったことから</a:t>
            </a:r>
            <a:r>
              <a:rPr lang="ja-JP" altLang="en-US" sz="2400" dirty="0" smtClean="0"/>
              <a:t>、</a:t>
            </a:r>
            <a:endParaRPr lang="en-US" altLang="ja-JP" sz="2400" dirty="0" smtClean="0"/>
          </a:p>
          <a:p>
            <a:pPr marL="0" indent="0">
              <a:lnSpc>
                <a:spcPct val="100000"/>
              </a:lnSpc>
              <a:buNone/>
            </a:pPr>
            <a:r>
              <a:rPr lang="ja-JP" altLang="en-US" sz="2400" dirty="0"/>
              <a:t>　</a:t>
            </a:r>
            <a:r>
              <a:rPr lang="ja-JP" altLang="en-US" sz="2400" dirty="0" smtClean="0"/>
              <a:t>効果</a:t>
            </a:r>
            <a:r>
              <a:rPr lang="ja-JP" altLang="en-US" sz="2400" dirty="0"/>
              <a:t>の測定がしやすかった</a:t>
            </a:r>
            <a:r>
              <a:rPr lang="ja-JP" altLang="en-US" sz="2400" dirty="0" smtClean="0"/>
              <a:t>。</a:t>
            </a:r>
            <a:endParaRPr lang="en-US" altLang="ja-JP" sz="2400" dirty="0" smtClean="0"/>
          </a:p>
          <a:p>
            <a:pPr marL="0" indent="0">
              <a:lnSpc>
                <a:spcPct val="100000"/>
              </a:lnSpc>
              <a:buNone/>
            </a:pPr>
            <a:endParaRPr lang="en-US" altLang="ja-JP" sz="2400" dirty="0"/>
          </a:p>
          <a:p>
            <a:pPr>
              <a:lnSpc>
                <a:spcPct val="100000"/>
              </a:lnSpc>
            </a:pPr>
            <a:r>
              <a:rPr lang="ja-JP" altLang="en-US" sz="2800" b="1" dirty="0" smtClean="0">
                <a:solidFill>
                  <a:srgbClr val="FF0000"/>
                </a:solidFill>
                <a:effectLst>
                  <a:outerShdw blurRad="38100" dist="38100" dir="2700000" algn="tl">
                    <a:srgbClr val="000000">
                      <a:alpha val="43137"/>
                    </a:srgbClr>
                  </a:outerShdw>
                </a:effectLst>
              </a:rPr>
              <a:t>その他</a:t>
            </a:r>
            <a:r>
              <a:rPr lang="ja-JP" altLang="en-US" sz="2800" b="1" dirty="0">
                <a:solidFill>
                  <a:srgbClr val="FF0000"/>
                </a:solidFill>
                <a:effectLst>
                  <a:outerShdw blurRad="38100" dist="38100" dir="2700000" algn="tl">
                    <a:srgbClr val="000000">
                      <a:alpha val="43137"/>
                    </a:srgbClr>
                  </a:outerShdw>
                </a:effectLst>
              </a:rPr>
              <a:t>のプログラム・自助</a:t>
            </a:r>
            <a:r>
              <a:rPr lang="ja-JP" altLang="en-US" sz="2800" b="1" dirty="0" smtClean="0">
                <a:solidFill>
                  <a:srgbClr val="FF0000"/>
                </a:solidFill>
                <a:effectLst>
                  <a:outerShdw blurRad="38100" dist="38100" dir="2700000" algn="tl">
                    <a:srgbClr val="000000">
                      <a:alpha val="43137"/>
                    </a:srgbClr>
                  </a:outerShdw>
                </a:effectLst>
              </a:rPr>
              <a:t>グループ</a:t>
            </a:r>
            <a:endParaRPr lang="en-US" altLang="ja-JP" sz="2800" b="1" dirty="0" smtClean="0">
              <a:solidFill>
                <a:srgbClr val="FF0000"/>
              </a:solidFill>
              <a:effectLst>
                <a:outerShdw blurRad="38100" dist="38100" dir="2700000" algn="tl">
                  <a:srgbClr val="000000">
                    <a:alpha val="43137"/>
                  </a:srgbClr>
                </a:outerShdw>
              </a:effectLst>
            </a:endParaRPr>
          </a:p>
          <a:p>
            <a:pPr marL="0" indent="0">
              <a:lnSpc>
                <a:spcPct val="100000"/>
              </a:lnSpc>
              <a:buNone/>
            </a:pPr>
            <a:r>
              <a:rPr lang="ja-JP" altLang="en-US" sz="2400" dirty="0" smtClean="0"/>
              <a:t>　→</a:t>
            </a:r>
            <a:r>
              <a:rPr lang="ja-JP" altLang="en-US" sz="2400" dirty="0"/>
              <a:t>明確には構造化されて</a:t>
            </a:r>
            <a:r>
              <a:rPr lang="ja-JP" altLang="en-US" sz="2400" dirty="0" smtClean="0"/>
              <a:t>いないプログラム</a:t>
            </a:r>
            <a:endParaRPr lang="en-US" altLang="ja-JP" sz="2400" dirty="0" smtClean="0"/>
          </a:p>
          <a:p>
            <a:pPr marL="0" indent="0">
              <a:lnSpc>
                <a:spcPct val="100000"/>
              </a:lnSpc>
              <a:buNone/>
            </a:pPr>
            <a:r>
              <a:rPr lang="ja-JP" altLang="en-US" sz="2400" dirty="0"/>
              <a:t>　</a:t>
            </a:r>
            <a:r>
              <a:rPr lang="ja-JP" altLang="en-US" sz="2400" dirty="0" smtClean="0"/>
              <a:t>測定</a:t>
            </a:r>
            <a:r>
              <a:rPr lang="ja-JP" altLang="en-US" sz="2400" dirty="0"/>
              <a:t>と分析が困難であった。</a:t>
            </a:r>
            <a:endParaRPr lang="en-US" altLang="ja-JP" sz="2400" dirty="0"/>
          </a:p>
          <a:p>
            <a:pPr>
              <a:lnSpc>
                <a:spcPct val="100000"/>
              </a:lnSpc>
            </a:pPr>
            <a:endParaRPr lang="en-US" altLang="ja-JP" sz="2400" dirty="0" smtClean="0"/>
          </a:p>
          <a:p>
            <a:pPr>
              <a:lnSpc>
                <a:spcPct val="100000"/>
              </a:lnSpc>
            </a:pPr>
            <a:r>
              <a:rPr lang="ja-JP" altLang="en-US" sz="2400" dirty="0" smtClean="0"/>
              <a:t>日常</a:t>
            </a:r>
            <a:r>
              <a:rPr lang="ja-JP" altLang="en-US" sz="2400" dirty="0"/>
              <a:t>診療実践の改善の為にも、構造化と</a:t>
            </a:r>
            <a:r>
              <a:rPr lang="ja-JP" altLang="en-US" sz="2800" b="1" dirty="0">
                <a:solidFill>
                  <a:srgbClr val="FF0000"/>
                </a:solidFill>
                <a:effectLst>
                  <a:outerShdw blurRad="38100" dist="38100" dir="2700000" algn="tl">
                    <a:srgbClr val="000000">
                      <a:alpha val="43137"/>
                    </a:srgbClr>
                  </a:outerShdw>
                </a:effectLst>
              </a:rPr>
              <a:t>実践の測定方法</a:t>
            </a:r>
            <a:r>
              <a:rPr lang="ja-JP" altLang="en-US" sz="2400" dirty="0"/>
              <a:t>を考案していく必要がある。</a:t>
            </a:r>
            <a:endParaRPr lang="en-US" altLang="ja-JP" sz="2400" dirty="0"/>
          </a:p>
        </p:txBody>
      </p:sp>
    </p:spTree>
    <p:extLst>
      <p:ext uri="{BB962C8B-B14F-4D97-AF65-F5344CB8AC3E}">
        <p14:creationId xmlns:p14="http://schemas.microsoft.com/office/powerpoint/2010/main" val="3914293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3"/>
          <p:cNvSpPr/>
          <p:nvPr/>
        </p:nvSpPr>
        <p:spPr>
          <a:xfrm>
            <a:off x="304800" y="895349"/>
            <a:ext cx="3721100" cy="2844800"/>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断酒状況の確認</a:t>
            </a:r>
            <a:endParaRPr kumimoji="1" lang="ja-JP" altLang="en-US" sz="2400" b="1" dirty="0">
              <a:solidFill>
                <a:schemeClr val="tx1"/>
              </a:solidFill>
            </a:endParaRPr>
          </a:p>
        </p:txBody>
      </p:sp>
      <p:sp>
        <p:nvSpPr>
          <p:cNvPr id="5" name="楕円 4"/>
          <p:cNvSpPr/>
          <p:nvPr/>
        </p:nvSpPr>
        <p:spPr>
          <a:xfrm>
            <a:off x="4692650" y="3949700"/>
            <a:ext cx="3683000" cy="27686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退院先の住居</a:t>
            </a:r>
            <a:endParaRPr kumimoji="1" lang="ja-JP" altLang="en-US" sz="2400" b="1" dirty="0">
              <a:solidFill>
                <a:schemeClr val="tx1"/>
              </a:solidFill>
            </a:endParaRPr>
          </a:p>
        </p:txBody>
      </p:sp>
      <p:sp>
        <p:nvSpPr>
          <p:cNvPr id="6" name="楕円 5"/>
          <p:cNvSpPr/>
          <p:nvPr/>
        </p:nvSpPr>
        <p:spPr>
          <a:xfrm>
            <a:off x="4692650" y="863598"/>
            <a:ext cx="3797300" cy="284479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参加者の属性・</a:t>
            </a:r>
            <a:endParaRPr kumimoji="1" lang="en-US" altLang="ja-JP" sz="2400" b="1" dirty="0" smtClean="0">
              <a:solidFill>
                <a:schemeClr val="tx1"/>
              </a:solidFill>
            </a:endParaRPr>
          </a:p>
          <a:p>
            <a:pPr algn="ctr"/>
            <a:r>
              <a:rPr kumimoji="1" lang="ja-JP" altLang="en-US" sz="2400" b="1" dirty="0" smtClean="0">
                <a:solidFill>
                  <a:schemeClr val="tx1"/>
                </a:solidFill>
              </a:rPr>
              <a:t>特性</a:t>
            </a:r>
            <a:endParaRPr kumimoji="1" lang="ja-JP" altLang="en-US" sz="2400" b="1" dirty="0">
              <a:solidFill>
                <a:schemeClr val="tx1"/>
              </a:solidFill>
            </a:endParaRPr>
          </a:p>
        </p:txBody>
      </p:sp>
      <p:sp>
        <p:nvSpPr>
          <p:cNvPr id="7" name="楕円 6"/>
          <p:cNvSpPr/>
          <p:nvPr/>
        </p:nvSpPr>
        <p:spPr>
          <a:xfrm>
            <a:off x="304800" y="3924300"/>
            <a:ext cx="3721100" cy="2730500"/>
          </a:xfrm>
          <a:prstGeom prst="ellipse">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入院期間</a:t>
            </a:r>
            <a:endParaRPr kumimoji="1" lang="ja-JP" altLang="en-US" sz="2400" b="1" dirty="0">
              <a:solidFill>
                <a:schemeClr val="tx1"/>
              </a:solidFill>
            </a:endParaRPr>
          </a:p>
        </p:txBody>
      </p:sp>
      <p:sp>
        <p:nvSpPr>
          <p:cNvPr id="2" name="正方形/長方形 1"/>
          <p:cNvSpPr/>
          <p:nvPr/>
        </p:nvSpPr>
        <p:spPr>
          <a:xfrm>
            <a:off x="1686088" y="156942"/>
            <a:ext cx="5552912" cy="646331"/>
          </a:xfrm>
          <a:prstGeom prst="rect">
            <a:avLst/>
          </a:prstGeom>
          <a:ln>
            <a:noFill/>
          </a:ln>
        </p:spPr>
        <p:txBody>
          <a:bodyPr wrap="square">
            <a:spAutoFit/>
          </a:bodyPr>
          <a:lstStyle/>
          <a:p>
            <a:r>
              <a:rPr lang="ja-JP" altLang="en-US" sz="3600" dirty="0"/>
              <a:t>調査の限界、今後の課題</a:t>
            </a:r>
          </a:p>
        </p:txBody>
      </p:sp>
    </p:spTree>
    <p:extLst>
      <p:ext uri="{BB962C8B-B14F-4D97-AF65-F5344CB8AC3E}">
        <p14:creationId xmlns:p14="http://schemas.microsoft.com/office/powerpoint/2010/main" val="10742795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参考文献</a:t>
            </a:r>
          </a:p>
        </p:txBody>
      </p:sp>
      <p:sp>
        <p:nvSpPr>
          <p:cNvPr id="3" name="コンテンツ プレースホルダー 2"/>
          <p:cNvSpPr>
            <a:spLocks noGrp="1"/>
          </p:cNvSpPr>
          <p:nvPr>
            <p:ph sz="quarter" idx="13"/>
          </p:nvPr>
        </p:nvSpPr>
        <p:spPr>
          <a:xfrm>
            <a:off x="609599" y="1930400"/>
            <a:ext cx="6347714" cy="3880773"/>
          </a:xfrm>
        </p:spPr>
        <p:txBody>
          <a:bodyPr>
            <a:normAutofit/>
          </a:bodyPr>
          <a:lstStyle/>
          <a:p>
            <a:pPr>
              <a:lnSpc>
                <a:spcPct val="150000"/>
              </a:lnSpc>
            </a:pPr>
            <a:r>
              <a:rPr lang="en-US" altLang="ja-JP" sz="2400" dirty="0"/>
              <a:t>※1</a:t>
            </a:r>
            <a:r>
              <a:rPr lang="ja-JP" altLang="en-US" sz="2400" dirty="0"/>
              <a:t>　新アルコール・薬物使用障害の診断治療ガイドラインに基づいたアルコール依存症の診断治療の手引き</a:t>
            </a:r>
            <a:r>
              <a:rPr lang="en-US" altLang="ja-JP" sz="2400" dirty="0"/>
              <a:t>【</a:t>
            </a:r>
            <a:r>
              <a:rPr lang="ja-JP" altLang="en-US" sz="2400" dirty="0"/>
              <a:t>第</a:t>
            </a:r>
            <a:r>
              <a:rPr lang="en-US" altLang="ja-JP" sz="2400" dirty="0"/>
              <a:t>1</a:t>
            </a:r>
            <a:r>
              <a:rPr lang="ja-JP" altLang="en-US" sz="2400" dirty="0"/>
              <a:t>版</a:t>
            </a:r>
            <a:r>
              <a:rPr lang="en-US" altLang="ja-JP" sz="2400" dirty="0"/>
              <a:t>】</a:t>
            </a:r>
            <a:r>
              <a:rPr lang="ja-JP" altLang="en-US" sz="2400" dirty="0" err="1"/>
              <a:t>，</a:t>
            </a:r>
            <a:r>
              <a:rPr lang="en-US" altLang="ja-JP" sz="2400" dirty="0"/>
              <a:t>2018</a:t>
            </a:r>
            <a:r>
              <a:rPr lang="ja-JP" altLang="en-US" sz="2400" dirty="0" err="1"/>
              <a:t>，</a:t>
            </a:r>
            <a:r>
              <a:rPr lang="en-US" altLang="ja-JP" sz="2400" dirty="0"/>
              <a:t>(14</a:t>
            </a:r>
            <a:r>
              <a:rPr lang="ja-JP" altLang="en-US" sz="2400" dirty="0"/>
              <a:t>）：</a:t>
            </a:r>
            <a:r>
              <a:rPr lang="en-US" altLang="ja-JP" sz="2400" dirty="0"/>
              <a:t>p2</a:t>
            </a:r>
          </a:p>
          <a:p>
            <a:pPr>
              <a:lnSpc>
                <a:spcPct val="150000"/>
              </a:lnSpc>
            </a:pPr>
            <a:r>
              <a:rPr kumimoji="1" lang="en-US" altLang="ja-JP" sz="2400" dirty="0"/>
              <a:t>※2</a:t>
            </a:r>
            <a:r>
              <a:rPr kumimoji="1" lang="ja-JP" altLang="en-US" sz="2400" dirty="0"/>
              <a:t>　</a:t>
            </a:r>
            <a:r>
              <a:rPr lang="ja-JP" altLang="en-US" sz="2400" dirty="0"/>
              <a:t>若林真衣子，</a:t>
            </a:r>
            <a:r>
              <a:rPr kumimoji="1" lang="ja-JP" altLang="en-US" sz="2400" dirty="0"/>
              <a:t>アルコール依存症者の回復過程における自己意識の変化について</a:t>
            </a:r>
            <a:r>
              <a:rPr lang="ja-JP" altLang="en-US" sz="2400" dirty="0"/>
              <a:t>，</a:t>
            </a:r>
            <a:r>
              <a:rPr kumimoji="1" lang="en-US" altLang="ja-JP" sz="2400" dirty="0"/>
              <a:t>2016</a:t>
            </a:r>
            <a:r>
              <a:rPr kumimoji="1" lang="ja-JP" altLang="en-US" sz="2400" dirty="0"/>
              <a:t>：</a:t>
            </a:r>
            <a:r>
              <a:rPr kumimoji="1" lang="en-US" altLang="ja-JP" sz="2400" dirty="0"/>
              <a:t>p32</a:t>
            </a:r>
            <a:endParaRPr kumimoji="1" lang="ja-JP" altLang="en-US" sz="2400" dirty="0"/>
          </a:p>
        </p:txBody>
      </p:sp>
    </p:spTree>
    <p:extLst>
      <p:ext uri="{BB962C8B-B14F-4D97-AF65-F5344CB8AC3E}">
        <p14:creationId xmlns:p14="http://schemas.microsoft.com/office/powerpoint/2010/main" val="3698743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599" y="609600"/>
            <a:ext cx="6347713" cy="901700"/>
          </a:xfrm>
        </p:spPr>
        <p:txBody>
          <a:bodyPr/>
          <a:lstStyle/>
          <a:p>
            <a:r>
              <a:rPr kumimoji="1" lang="ja-JP" altLang="en-US" dirty="0"/>
              <a:t>はじめに</a:t>
            </a:r>
          </a:p>
        </p:txBody>
      </p:sp>
      <p:sp>
        <p:nvSpPr>
          <p:cNvPr id="3" name="コンテンツ プレースホルダー 2"/>
          <p:cNvSpPr>
            <a:spLocks noGrp="1"/>
          </p:cNvSpPr>
          <p:nvPr>
            <p:ph sz="quarter" idx="13"/>
          </p:nvPr>
        </p:nvSpPr>
        <p:spPr>
          <a:xfrm>
            <a:off x="609599" y="1511300"/>
            <a:ext cx="7439440" cy="4900543"/>
          </a:xfrm>
        </p:spPr>
        <p:txBody>
          <a:bodyPr>
            <a:noAutofit/>
          </a:bodyPr>
          <a:lstStyle/>
          <a:p>
            <a:pPr>
              <a:lnSpc>
                <a:spcPct val="150000"/>
              </a:lnSpc>
            </a:pPr>
            <a:r>
              <a:rPr lang="ja-JP" altLang="en-US" sz="2400" dirty="0"/>
              <a:t>アルコール依存症（</a:t>
            </a:r>
            <a:r>
              <a:rPr lang="en-US" altLang="ja-JP" sz="2400" dirty="0"/>
              <a:t>AL</a:t>
            </a:r>
            <a:r>
              <a:rPr lang="ja-JP" altLang="en-US" sz="2400" dirty="0"/>
              <a:t>依存症）の治療は断酒の達成とその継続を目標とし、</a:t>
            </a:r>
            <a:r>
              <a:rPr lang="en-US" altLang="ja-JP" sz="2400" dirty="0"/>
              <a:t>AL</a:t>
            </a:r>
            <a:r>
              <a:rPr lang="ja-JP" altLang="en-US" sz="2400" dirty="0"/>
              <a:t>依存症の専門医療機関を中心に行われてきた。</a:t>
            </a:r>
            <a:r>
              <a:rPr lang="ja-JP" altLang="en-US" dirty="0"/>
              <a:t>（</a:t>
            </a:r>
            <a:r>
              <a:rPr lang="en-US" altLang="ja-JP" dirty="0"/>
              <a:t>※1</a:t>
            </a:r>
            <a:r>
              <a:rPr lang="ja-JP" altLang="en-US" dirty="0"/>
              <a:t>）</a:t>
            </a:r>
            <a:endParaRPr lang="en-US" altLang="ja-JP" dirty="0"/>
          </a:p>
          <a:p>
            <a:pPr>
              <a:lnSpc>
                <a:spcPct val="150000"/>
              </a:lnSpc>
            </a:pPr>
            <a:r>
              <a:rPr lang="ja-JP" altLang="en-US" sz="2400" dirty="0"/>
              <a:t>自助グループ等に参加することで断酒が継続し、</a:t>
            </a:r>
            <a:r>
              <a:rPr lang="ja-JP" altLang="en-US" sz="2400" dirty="0" smtClean="0"/>
              <a:t>公的自己意識</a:t>
            </a:r>
            <a:r>
              <a:rPr lang="ja-JP" altLang="en-US" sz="2400" dirty="0"/>
              <a:t>が変化するともいわれている。</a:t>
            </a:r>
            <a:r>
              <a:rPr lang="ja-JP" altLang="en-US" dirty="0"/>
              <a:t>（</a:t>
            </a:r>
            <a:r>
              <a:rPr lang="en-US" altLang="ja-JP" dirty="0"/>
              <a:t>※2</a:t>
            </a:r>
            <a:r>
              <a:rPr lang="ja-JP" altLang="en-US" dirty="0"/>
              <a:t>）</a:t>
            </a:r>
            <a:endParaRPr lang="en-US" altLang="ja-JP" dirty="0"/>
          </a:p>
          <a:p>
            <a:pPr>
              <a:lnSpc>
                <a:spcPct val="150000"/>
              </a:lnSpc>
            </a:pPr>
            <a:r>
              <a:rPr lang="ja-JP" altLang="en-US" sz="2400" dirty="0"/>
              <a:t>当院で実施している断酒会など様々な治療プログラムと断酒継続の関係を調査し、当院の臨床実践の向上を目指す目的で研究を行なった。</a:t>
            </a:r>
            <a:endParaRPr kumimoji="1" lang="ja-JP" altLang="en-US" sz="2400" dirty="0"/>
          </a:p>
        </p:txBody>
      </p:sp>
    </p:spTree>
    <p:extLst>
      <p:ext uri="{BB962C8B-B14F-4D97-AF65-F5344CB8AC3E}">
        <p14:creationId xmlns:p14="http://schemas.microsoft.com/office/powerpoint/2010/main" val="2623244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1772" y="-77066"/>
            <a:ext cx="7921626" cy="750166"/>
          </a:xfrm>
        </p:spPr>
        <p:txBody>
          <a:bodyPr>
            <a:normAutofit/>
          </a:bodyPr>
          <a:lstStyle/>
          <a:p>
            <a:r>
              <a:rPr kumimoji="1" lang="ja-JP" altLang="en-US" dirty="0"/>
              <a:t>方法</a:t>
            </a:r>
            <a:endParaRPr kumimoji="1" lang="ja-JP" altLang="en-US" dirty="0">
              <a:solidFill>
                <a:srgbClr val="FF0000"/>
              </a:solidFill>
            </a:endParaRPr>
          </a:p>
        </p:txBody>
      </p:sp>
      <p:sp>
        <p:nvSpPr>
          <p:cNvPr id="3" name="コンテンツ プレースホルダー 2"/>
          <p:cNvSpPr>
            <a:spLocks noGrp="1"/>
          </p:cNvSpPr>
          <p:nvPr>
            <p:ph sz="quarter" idx="13"/>
          </p:nvPr>
        </p:nvSpPr>
        <p:spPr>
          <a:xfrm>
            <a:off x="92073" y="348384"/>
            <a:ext cx="10080627" cy="6509616"/>
          </a:xfrm>
        </p:spPr>
        <p:txBody>
          <a:bodyPr>
            <a:normAutofit fontScale="85000" lnSpcReduction="20000"/>
          </a:bodyPr>
          <a:lstStyle/>
          <a:p>
            <a:endParaRPr kumimoji="1" lang="en-US" altLang="ja-JP" dirty="0"/>
          </a:p>
          <a:p>
            <a:pPr>
              <a:lnSpc>
                <a:spcPct val="170000"/>
              </a:lnSpc>
            </a:pPr>
            <a:r>
              <a:rPr kumimoji="1" lang="ja-JP" altLang="en-US" sz="2800" dirty="0"/>
              <a:t>期間　</a:t>
            </a:r>
            <a:r>
              <a:rPr kumimoji="1" lang="en-US" altLang="ja-JP" sz="2800" dirty="0"/>
              <a:t>2021</a:t>
            </a:r>
            <a:r>
              <a:rPr kumimoji="1" lang="ja-JP" altLang="en-US" sz="2800" dirty="0"/>
              <a:t>年</a:t>
            </a:r>
            <a:r>
              <a:rPr kumimoji="1" lang="en-US" altLang="ja-JP" sz="2800" dirty="0"/>
              <a:t>1</a:t>
            </a:r>
            <a:r>
              <a:rPr kumimoji="1" lang="ja-JP" altLang="en-US" sz="2800" dirty="0"/>
              <a:t>月</a:t>
            </a:r>
            <a:r>
              <a:rPr kumimoji="1" lang="en-US" altLang="ja-JP" sz="2800" dirty="0"/>
              <a:t>1</a:t>
            </a:r>
            <a:r>
              <a:rPr kumimoji="1" lang="ja-JP" altLang="en-US" sz="2800" dirty="0"/>
              <a:t>日～</a:t>
            </a:r>
            <a:r>
              <a:rPr kumimoji="1" lang="en-US" altLang="ja-JP" sz="2800" dirty="0"/>
              <a:t>12</a:t>
            </a:r>
            <a:r>
              <a:rPr kumimoji="1" lang="ja-JP" altLang="en-US" sz="2800" dirty="0"/>
              <a:t>月</a:t>
            </a:r>
            <a:r>
              <a:rPr kumimoji="1" lang="en-US" altLang="ja-JP" sz="2800" dirty="0"/>
              <a:t>31</a:t>
            </a:r>
            <a:r>
              <a:rPr kumimoji="1" lang="ja-JP" altLang="en-US" sz="2800" dirty="0"/>
              <a:t>日</a:t>
            </a:r>
            <a:endParaRPr kumimoji="1" lang="en-US" altLang="ja-JP" sz="2800" dirty="0"/>
          </a:p>
          <a:p>
            <a:pPr>
              <a:lnSpc>
                <a:spcPct val="120000"/>
              </a:lnSpc>
            </a:pPr>
            <a:r>
              <a:rPr lang="ja-JP" altLang="en-US" sz="2800" dirty="0"/>
              <a:t>対象　主病名アルコール依存症で当院へ入院し</a:t>
            </a:r>
            <a:r>
              <a:rPr lang="ja-JP" altLang="en-US" sz="2800" dirty="0" smtClean="0"/>
              <a:t>、</a:t>
            </a:r>
            <a:endParaRPr lang="en-US" altLang="ja-JP" sz="2800" dirty="0" smtClean="0"/>
          </a:p>
          <a:p>
            <a:pPr marL="0" indent="0">
              <a:lnSpc>
                <a:spcPct val="120000"/>
              </a:lnSpc>
              <a:buNone/>
            </a:pPr>
            <a:r>
              <a:rPr lang="ja-JP" altLang="en-US" sz="2800" dirty="0" smtClean="0"/>
              <a:t>             その後</a:t>
            </a:r>
            <a:r>
              <a:rPr lang="ja-JP" altLang="en-US" sz="2800" dirty="0"/>
              <a:t>退院した患者</a:t>
            </a:r>
            <a:r>
              <a:rPr lang="en-US" altLang="ja-JP" sz="2800" dirty="0"/>
              <a:t>90</a:t>
            </a:r>
            <a:r>
              <a:rPr lang="ja-JP" altLang="en-US" sz="2800" dirty="0"/>
              <a:t>名</a:t>
            </a:r>
            <a:r>
              <a:rPr lang="ja-JP" altLang="en-US" sz="2800" dirty="0" smtClean="0"/>
              <a:t>。</a:t>
            </a:r>
            <a:endParaRPr lang="en-US" altLang="ja-JP" sz="2800" dirty="0" smtClean="0"/>
          </a:p>
          <a:p>
            <a:pPr>
              <a:lnSpc>
                <a:spcPct val="170000"/>
              </a:lnSpc>
            </a:pPr>
            <a:endParaRPr lang="en-US" altLang="ja-JP" sz="2800" dirty="0"/>
          </a:p>
          <a:p>
            <a:pPr>
              <a:lnSpc>
                <a:spcPct val="170000"/>
              </a:lnSpc>
            </a:pPr>
            <a:r>
              <a:rPr lang="en-US" altLang="ja-JP" sz="2800" dirty="0"/>
              <a:t>2022</a:t>
            </a:r>
            <a:r>
              <a:rPr lang="ja-JP" altLang="ja-JP" sz="2800" dirty="0"/>
              <a:t>年</a:t>
            </a:r>
            <a:r>
              <a:rPr lang="en-US" altLang="ja-JP" sz="2800" dirty="0"/>
              <a:t>8</a:t>
            </a:r>
            <a:r>
              <a:rPr lang="ja-JP" altLang="ja-JP" sz="2800" dirty="0" smtClean="0"/>
              <a:t>月</a:t>
            </a:r>
            <a:r>
              <a:rPr lang="ja-JP" altLang="en-US" sz="2800" dirty="0" smtClean="0"/>
              <a:t>まで</a:t>
            </a:r>
            <a:r>
              <a:rPr lang="ja-JP" altLang="ja-JP" sz="2800" dirty="0" smtClean="0"/>
              <a:t>の</a:t>
            </a:r>
            <a:r>
              <a:rPr lang="ja-JP" altLang="en-US" sz="2800" dirty="0" smtClean="0"/>
              <a:t>最終受診時の</a:t>
            </a:r>
            <a:r>
              <a:rPr lang="ja-JP" altLang="ja-JP" sz="2800" dirty="0" smtClean="0"/>
              <a:t>診療録</a:t>
            </a:r>
            <a:r>
              <a:rPr lang="ja-JP" altLang="ja-JP" sz="2800" dirty="0"/>
              <a:t>の後方視的調査を</a:t>
            </a:r>
            <a:r>
              <a:rPr lang="ja-JP" altLang="ja-JP" sz="2800" dirty="0" smtClean="0"/>
              <a:t>行った。</a:t>
            </a:r>
            <a:endParaRPr lang="en-US" altLang="ja-JP" sz="2800" dirty="0"/>
          </a:p>
          <a:p>
            <a:pPr>
              <a:lnSpc>
                <a:spcPct val="170000"/>
              </a:lnSpc>
            </a:pPr>
            <a:r>
              <a:rPr lang="ja-JP" altLang="ja-JP" sz="2800" dirty="0"/>
              <a:t>調査項目：</a:t>
            </a:r>
            <a:r>
              <a:rPr lang="en-US" altLang="ja-JP" sz="2800" dirty="0"/>
              <a:t>(1)</a:t>
            </a:r>
            <a:r>
              <a:rPr lang="ja-JP" altLang="ja-JP" sz="2800" dirty="0"/>
              <a:t>入院中の以下の治療プログラムおよび断酒</a:t>
            </a:r>
            <a:r>
              <a:rPr lang="ja-JP" altLang="ja-JP" sz="2800" dirty="0" smtClean="0"/>
              <a:t>を</a:t>
            </a:r>
            <a:endParaRPr lang="en-US" altLang="ja-JP" sz="2800" dirty="0" smtClean="0"/>
          </a:p>
          <a:p>
            <a:pPr marL="0" indent="0">
              <a:buNone/>
            </a:pPr>
            <a:r>
              <a:rPr lang="ja-JP" altLang="en-US" sz="2800" dirty="0" smtClean="0"/>
              <a:t>　　　　　　</a:t>
            </a:r>
            <a:r>
              <a:rPr lang="ja-JP" altLang="ja-JP" sz="2800" dirty="0" smtClean="0"/>
              <a:t>目的</a:t>
            </a:r>
            <a:r>
              <a:rPr lang="ja-JP" altLang="ja-JP" sz="2800" dirty="0"/>
              <a:t>としたコミュニティへの参加回数</a:t>
            </a:r>
            <a:endParaRPr lang="en-US" altLang="ja-JP" sz="2800" dirty="0"/>
          </a:p>
          <a:p>
            <a:pPr marL="0" indent="0">
              <a:buNone/>
            </a:pPr>
            <a:r>
              <a:rPr lang="ja-JP" altLang="en-US" sz="2800" dirty="0"/>
              <a:t>　　　　　　　①</a:t>
            </a:r>
            <a:r>
              <a:rPr lang="en-US" altLang="ja-JP" sz="2800" dirty="0"/>
              <a:t>AL</a:t>
            </a:r>
            <a:r>
              <a:rPr lang="ja-JP" altLang="ja-JP" sz="2800" dirty="0" smtClean="0"/>
              <a:t>学習会</a:t>
            </a:r>
            <a:r>
              <a:rPr lang="ja-JP" altLang="en-US" sz="2800" dirty="0" smtClean="0"/>
              <a:t>　②</a:t>
            </a:r>
            <a:r>
              <a:rPr lang="ja-JP" altLang="ja-JP" sz="2800" dirty="0" smtClean="0"/>
              <a:t>ピアサポート</a:t>
            </a:r>
            <a:endParaRPr lang="en-US" altLang="ja-JP" sz="2800" dirty="0" smtClean="0"/>
          </a:p>
          <a:p>
            <a:pPr marL="0" indent="0">
              <a:buNone/>
            </a:pPr>
            <a:r>
              <a:rPr lang="ja-JP" altLang="en-US" sz="2800" dirty="0"/>
              <a:t>　</a:t>
            </a:r>
            <a:r>
              <a:rPr lang="ja-JP" altLang="en-US" sz="2800" dirty="0" smtClean="0"/>
              <a:t>　　　　　　③</a:t>
            </a:r>
            <a:r>
              <a:rPr lang="en-US" altLang="ja-JP" sz="2800" dirty="0"/>
              <a:t>AL</a:t>
            </a:r>
            <a:r>
              <a:rPr lang="ja-JP" altLang="ja-JP" sz="2800" dirty="0"/>
              <a:t>認知行動療法（</a:t>
            </a:r>
            <a:r>
              <a:rPr lang="en-US" altLang="ja-JP" sz="2800" dirty="0"/>
              <a:t>ALCBGT</a:t>
            </a:r>
            <a:r>
              <a:rPr lang="ja-JP" altLang="ja-JP" sz="2800" dirty="0" smtClean="0"/>
              <a:t>）</a:t>
            </a:r>
            <a:r>
              <a:rPr lang="ja-JP" altLang="en-US" sz="2800" dirty="0" smtClean="0"/>
              <a:t>④</a:t>
            </a:r>
            <a:r>
              <a:rPr lang="ja-JP" altLang="ja-JP" sz="2800" dirty="0"/>
              <a:t>断酒会</a:t>
            </a:r>
            <a:endParaRPr lang="en-US" altLang="ja-JP" sz="2800" dirty="0"/>
          </a:p>
          <a:p>
            <a:pPr marL="0" indent="0">
              <a:buNone/>
            </a:pPr>
            <a:r>
              <a:rPr lang="ja-JP" altLang="en-US" sz="2800" dirty="0"/>
              <a:t>　　　　　　</a:t>
            </a:r>
            <a:r>
              <a:rPr lang="en-US" altLang="ja-JP" sz="2800" dirty="0"/>
              <a:t>(2)</a:t>
            </a:r>
            <a:r>
              <a:rPr lang="ja-JP" altLang="ja-JP" sz="2800" dirty="0"/>
              <a:t>退院後の断酒</a:t>
            </a:r>
            <a:r>
              <a:rPr lang="ja-JP" altLang="ja-JP" sz="2800" dirty="0" smtClean="0"/>
              <a:t>状況（</a:t>
            </a:r>
            <a:r>
              <a:rPr lang="ja-JP" altLang="ja-JP" sz="2800" dirty="0"/>
              <a:t>最終通院時点で診療録</a:t>
            </a:r>
            <a:r>
              <a:rPr lang="ja-JP" altLang="ja-JP" sz="2800" dirty="0" smtClean="0"/>
              <a:t>に</a:t>
            </a:r>
            <a:endParaRPr lang="en-US" altLang="ja-JP" sz="2800" dirty="0" smtClean="0"/>
          </a:p>
          <a:p>
            <a:pPr marL="0" indent="0">
              <a:buNone/>
            </a:pPr>
            <a:r>
              <a:rPr lang="ja-JP" altLang="en-US" sz="2800" dirty="0"/>
              <a:t>　</a:t>
            </a:r>
            <a:r>
              <a:rPr lang="ja-JP" altLang="en-US" sz="2800" dirty="0" smtClean="0"/>
              <a:t>　　　　　</a:t>
            </a:r>
            <a:r>
              <a:rPr lang="ja-JP" altLang="ja-JP" sz="2800" dirty="0" smtClean="0"/>
              <a:t>記載</a:t>
            </a:r>
            <a:r>
              <a:rPr lang="ja-JP" altLang="ja-JP" sz="2800" dirty="0"/>
              <a:t>された飲酒状況を確認し断酒の有無を判定）。</a:t>
            </a:r>
            <a:endParaRPr lang="ja-JP" altLang="en-US" sz="2800" dirty="0"/>
          </a:p>
          <a:p>
            <a:endParaRPr kumimoji="1" lang="ja-JP" altLang="en-US" dirty="0"/>
          </a:p>
        </p:txBody>
      </p:sp>
      <p:sp>
        <p:nvSpPr>
          <p:cNvPr id="4" name="テキスト ボックス 3"/>
          <p:cNvSpPr txBox="1"/>
          <p:nvPr/>
        </p:nvSpPr>
        <p:spPr>
          <a:xfrm>
            <a:off x="231772" y="348384"/>
            <a:ext cx="3248025" cy="461665"/>
          </a:xfrm>
          <a:prstGeom prst="rect">
            <a:avLst/>
          </a:prstGeom>
          <a:noFill/>
        </p:spPr>
        <p:txBody>
          <a:bodyPr wrap="square" rtlCol="0">
            <a:spAutoFit/>
          </a:bodyPr>
          <a:lstStyle/>
          <a:p>
            <a:r>
              <a:rPr lang="ja-JP" altLang="en-US" sz="2400" b="1" dirty="0">
                <a:solidFill>
                  <a:srgbClr val="FF0000"/>
                </a:solidFill>
              </a:rPr>
              <a:t>研究期間と対象者</a:t>
            </a:r>
          </a:p>
        </p:txBody>
      </p:sp>
      <p:sp>
        <p:nvSpPr>
          <p:cNvPr id="6" name="テキスト ボックス 5"/>
          <p:cNvSpPr txBox="1"/>
          <p:nvPr/>
        </p:nvSpPr>
        <p:spPr>
          <a:xfrm>
            <a:off x="231773" y="2612050"/>
            <a:ext cx="3248025" cy="461665"/>
          </a:xfrm>
          <a:prstGeom prst="rect">
            <a:avLst/>
          </a:prstGeom>
          <a:noFill/>
        </p:spPr>
        <p:txBody>
          <a:bodyPr wrap="square" rtlCol="0">
            <a:spAutoFit/>
          </a:bodyPr>
          <a:lstStyle/>
          <a:p>
            <a:r>
              <a:rPr lang="ja-JP" altLang="en-US" sz="2400" b="1" dirty="0">
                <a:solidFill>
                  <a:srgbClr val="FF0000"/>
                </a:solidFill>
              </a:rPr>
              <a:t>調査内容</a:t>
            </a:r>
          </a:p>
        </p:txBody>
      </p:sp>
    </p:spTree>
    <p:extLst>
      <p:ext uri="{BB962C8B-B14F-4D97-AF65-F5344CB8AC3E}">
        <p14:creationId xmlns:p14="http://schemas.microsoft.com/office/powerpoint/2010/main" val="42885372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2849" y="454550"/>
            <a:ext cx="6347713" cy="755561"/>
          </a:xfrm>
        </p:spPr>
        <p:txBody>
          <a:bodyPr>
            <a:normAutofit/>
          </a:bodyPr>
          <a:lstStyle/>
          <a:p>
            <a:r>
              <a:rPr lang="ja-JP" altLang="en-US" dirty="0"/>
              <a:t>当院の治療プログラムの特徴</a:t>
            </a:r>
            <a:endParaRPr kumimoji="1" lang="ja-JP" altLang="en-US" dirty="0"/>
          </a:p>
        </p:txBody>
      </p:sp>
      <p:graphicFrame>
        <p:nvGraphicFramePr>
          <p:cNvPr id="6" name="表 6">
            <a:extLst>
              <a:ext uri="{FF2B5EF4-FFF2-40B4-BE49-F238E27FC236}">
                <a16:creationId xmlns:a16="http://schemas.microsoft.com/office/drawing/2014/main" id="{9A80B837-9FF3-4F1A-899B-401B93FF9019}"/>
              </a:ext>
            </a:extLst>
          </p:cNvPr>
          <p:cNvGraphicFramePr>
            <a:graphicFrameLocks noGrp="1"/>
          </p:cNvGraphicFramePr>
          <p:nvPr>
            <p:extLst>
              <p:ext uri="{D42A27DB-BD31-4B8C-83A1-F6EECF244321}">
                <p14:modId xmlns:p14="http://schemas.microsoft.com/office/powerpoint/2010/main" val="1693172306"/>
              </p:ext>
            </p:extLst>
          </p:nvPr>
        </p:nvGraphicFramePr>
        <p:xfrm>
          <a:off x="406401" y="1552161"/>
          <a:ext cx="8382000" cy="4302760"/>
        </p:xfrm>
        <a:graphic>
          <a:graphicData uri="http://schemas.openxmlformats.org/drawingml/2006/table">
            <a:tbl>
              <a:tblPr firstRow="1" bandRow="1">
                <a:tableStyleId>{5C22544A-7EE6-4342-B048-85BDC9FD1C3A}</a:tableStyleId>
              </a:tblPr>
              <a:tblGrid>
                <a:gridCol w="1941987">
                  <a:extLst>
                    <a:ext uri="{9D8B030D-6E8A-4147-A177-3AD203B41FA5}">
                      <a16:colId xmlns:a16="http://schemas.microsoft.com/office/drawing/2014/main" val="3220116925"/>
                    </a:ext>
                  </a:extLst>
                </a:gridCol>
                <a:gridCol w="1398112">
                  <a:extLst>
                    <a:ext uri="{9D8B030D-6E8A-4147-A177-3AD203B41FA5}">
                      <a16:colId xmlns:a16="http://schemas.microsoft.com/office/drawing/2014/main" val="1510323117"/>
                    </a:ext>
                  </a:extLst>
                </a:gridCol>
                <a:gridCol w="5041901">
                  <a:extLst>
                    <a:ext uri="{9D8B030D-6E8A-4147-A177-3AD203B41FA5}">
                      <a16:colId xmlns:a16="http://schemas.microsoft.com/office/drawing/2014/main" val="406287172"/>
                    </a:ext>
                  </a:extLst>
                </a:gridCol>
              </a:tblGrid>
              <a:tr h="370840">
                <a:tc>
                  <a:txBody>
                    <a:bodyPr/>
                    <a:lstStyle/>
                    <a:p>
                      <a:r>
                        <a:rPr kumimoji="1" lang="ja-JP" altLang="en-US" dirty="0"/>
                        <a:t>プログラム名</a:t>
                      </a:r>
                    </a:p>
                  </a:txBody>
                  <a:tcPr/>
                </a:tc>
                <a:tc>
                  <a:txBody>
                    <a:bodyPr/>
                    <a:lstStyle/>
                    <a:p>
                      <a:r>
                        <a:rPr kumimoji="1" lang="ja-JP" altLang="en-US" dirty="0"/>
                        <a:t>頻度</a:t>
                      </a:r>
                    </a:p>
                  </a:txBody>
                  <a:tcPr/>
                </a:tc>
                <a:tc>
                  <a:txBody>
                    <a:bodyPr/>
                    <a:lstStyle/>
                    <a:p>
                      <a:r>
                        <a:rPr kumimoji="1" lang="ja-JP" altLang="en-US" dirty="0" smtClean="0"/>
                        <a:t>内容</a:t>
                      </a:r>
                      <a:endParaRPr kumimoji="1" lang="ja-JP" altLang="en-US" dirty="0"/>
                    </a:p>
                  </a:txBody>
                  <a:tcPr/>
                </a:tc>
                <a:extLst>
                  <a:ext uri="{0D108BD9-81ED-4DB2-BD59-A6C34878D82A}">
                    <a16:rowId xmlns:a16="http://schemas.microsoft.com/office/drawing/2014/main" val="2098077738"/>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dirty="0"/>
                        <a:t>①</a:t>
                      </a:r>
                      <a:r>
                        <a:rPr kumimoji="1" lang="en-US" altLang="ja-JP" sz="1800" dirty="0"/>
                        <a:t>AL</a:t>
                      </a:r>
                      <a:r>
                        <a:rPr kumimoji="1" lang="ja-JP" altLang="en-US" sz="1800" dirty="0"/>
                        <a:t>学習会</a:t>
                      </a:r>
                      <a:endParaRPr kumimoji="1" lang="en-US" altLang="ja-JP" sz="1800" dirty="0"/>
                    </a:p>
                    <a:p>
                      <a:endParaRPr kumimoji="1" lang="ja-JP" altLang="en-US" dirty="0"/>
                    </a:p>
                  </a:txBody>
                  <a:tcPr/>
                </a:tc>
                <a:tc>
                  <a:txBody>
                    <a:bodyPr/>
                    <a:lstStyle/>
                    <a:p>
                      <a:r>
                        <a:rPr kumimoji="1" lang="ja-JP" altLang="en-US" dirty="0" smtClean="0">
                          <a:effectLst/>
                        </a:rPr>
                        <a:t>週</a:t>
                      </a:r>
                      <a:r>
                        <a:rPr kumimoji="1" lang="en-US" altLang="ja-JP" dirty="0" smtClean="0">
                          <a:effectLst/>
                        </a:rPr>
                        <a:t>5</a:t>
                      </a:r>
                      <a:r>
                        <a:rPr kumimoji="1" lang="ja-JP" altLang="en-US" dirty="0" smtClean="0">
                          <a:effectLst/>
                        </a:rPr>
                        <a:t>回</a:t>
                      </a:r>
                      <a:endParaRPr kumimoji="1" lang="ja-JP" alt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dirty="0"/>
                        <a:t>治療者がアルコール依存症について説明する聴講型のプログラム。</a:t>
                      </a:r>
                      <a:endParaRPr kumimoji="1" lang="en-US" altLang="ja-JP" sz="1800" dirty="0"/>
                    </a:p>
                    <a:p>
                      <a:endParaRPr kumimoji="1" lang="ja-JP" altLang="en-US" dirty="0"/>
                    </a:p>
                  </a:txBody>
                  <a:tcPr/>
                </a:tc>
                <a:extLst>
                  <a:ext uri="{0D108BD9-81ED-4DB2-BD59-A6C34878D82A}">
                    <a16:rowId xmlns:a16="http://schemas.microsoft.com/office/drawing/2014/main" val="74751962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800" dirty="0"/>
                        <a:t>②ピアサポート</a:t>
                      </a:r>
                      <a:endParaRPr lang="en-US" altLang="ja-JP" sz="1800" dirty="0"/>
                    </a:p>
                    <a:p>
                      <a:endParaRPr kumimoji="1" lang="ja-JP" altLang="en-US" dirty="0"/>
                    </a:p>
                  </a:txBody>
                  <a:tcPr/>
                </a:tc>
                <a:tc>
                  <a:txBody>
                    <a:bodyPr/>
                    <a:lstStyle/>
                    <a:p>
                      <a:r>
                        <a:rPr kumimoji="1" lang="ja-JP" altLang="en-US" dirty="0" smtClean="0">
                          <a:effectLst/>
                        </a:rPr>
                        <a:t>隔週</a:t>
                      </a:r>
                      <a:r>
                        <a:rPr kumimoji="1" lang="en-US" altLang="ja-JP" dirty="0" smtClean="0">
                          <a:effectLst/>
                        </a:rPr>
                        <a:t>1</a:t>
                      </a:r>
                      <a:r>
                        <a:rPr kumimoji="1" lang="ja-JP" altLang="en-US" dirty="0" smtClean="0">
                          <a:effectLst/>
                        </a:rPr>
                        <a:t>回</a:t>
                      </a:r>
                      <a:endParaRPr kumimoji="1" lang="ja-JP" altLang="en-US" dirty="0"/>
                    </a:p>
                  </a:txBody>
                  <a:tcPr/>
                </a:tc>
                <a:tc>
                  <a:txBody>
                    <a:bodyPr/>
                    <a:lstStyle/>
                    <a:p>
                      <a:r>
                        <a:rPr kumimoji="1" lang="ja-JP" altLang="en-US" sz="1800" dirty="0"/>
                        <a:t>ピアサポーターと</a:t>
                      </a:r>
                      <a:r>
                        <a:rPr kumimoji="1" lang="ja-JP" altLang="en-US" sz="1800" dirty="0" smtClean="0"/>
                        <a:t>参加者でテーマ</a:t>
                      </a:r>
                      <a:r>
                        <a:rPr kumimoji="1" lang="ja-JP" altLang="en-US" sz="1800" dirty="0"/>
                        <a:t>について対話したり、意見を発表し合い、考えを</a:t>
                      </a:r>
                      <a:r>
                        <a:rPr lang="ja-JP" altLang="en-US" sz="1800" dirty="0"/>
                        <a:t>共有</a:t>
                      </a:r>
                      <a:r>
                        <a:rPr kumimoji="1" lang="ja-JP" altLang="en-US" sz="1800" dirty="0"/>
                        <a:t>するプログラム。</a:t>
                      </a:r>
                      <a:endParaRPr kumimoji="1" lang="ja-JP" altLang="en-US" dirty="0"/>
                    </a:p>
                  </a:txBody>
                  <a:tcPr/>
                </a:tc>
                <a:extLst>
                  <a:ext uri="{0D108BD9-81ED-4DB2-BD59-A6C34878D82A}">
                    <a16:rowId xmlns:a16="http://schemas.microsoft.com/office/drawing/2014/main" val="309022637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800" dirty="0" smtClean="0"/>
                        <a:t>③</a:t>
                      </a:r>
                      <a:r>
                        <a:rPr lang="en-US" altLang="zh-TW" sz="1800" dirty="0" smtClean="0"/>
                        <a:t>AL</a:t>
                      </a:r>
                      <a:r>
                        <a:rPr lang="zh-TW" altLang="en-US" sz="1800" dirty="0" smtClean="0"/>
                        <a:t>認知行動療法</a:t>
                      </a:r>
                      <a:r>
                        <a:rPr lang="ja-JP" altLang="en-US" sz="1800" dirty="0" smtClean="0"/>
                        <a:t>（</a:t>
                      </a:r>
                      <a:r>
                        <a:rPr lang="en-US" altLang="ja-JP" sz="1800" dirty="0" smtClean="0"/>
                        <a:t>ALCBGT</a:t>
                      </a:r>
                      <a:r>
                        <a:rPr lang="ja-JP" altLang="en-US" sz="1800" dirty="0" smtClean="0"/>
                        <a:t>）</a:t>
                      </a:r>
                      <a:endParaRPr lang="en-US" altLang="ja-JP" sz="1800" dirty="0"/>
                    </a:p>
                    <a:p>
                      <a:endParaRPr kumimoji="1" lang="ja-JP" alt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dirty="0" smtClean="0"/>
                        <a:t>週</a:t>
                      </a:r>
                      <a:r>
                        <a:rPr kumimoji="1" lang="en-US" altLang="ja-JP" dirty="0" smtClean="0"/>
                        <a:t>2</a:t>
                      </a:r>
                      <a:r>
                        <a:rPr kumimoji="1" lang="ja-JP" altLang="en-US" dirty="0" smtClean="0"/>
                        <a:t>回</a:t>
                      </a:r>
                      <a:endParaRPr kumimoji="1" lang="ja-JP" altLang="en-US" dirty="0"/>
                    </a:p>
                  </a:txBody>
                  <a:tcPr/>
                </a:tc>
                <a:tc>
                  <a:txBody>
                    <a:bodyPr/>
                    <a:lstStyle/>
                    <a:p>
                      <a:r>
                        <a:rPr lang="ja-JP" altLang="en-US" sz="1800" dirty="0"/>
                        <a:t>参加者の飲酒に対する認知を確認し、飲まない認知に変えられるよう、</a:t>
                      </a:r>
                      <a:r>
                        <a:rPr lang="en-US" altLang="ja-JP" sz="1800" dirty="0"/>
                        <a:t>9</a:t>
                      </a:r>
                      <a:r>
                        <a:rPr lang="ja-JP" altLang="en-US" sz="1800" dirty="0"/>
                        <a:t>回のテキストに沿って治療者が説明し、最終的に参加者に考えを発表してもらうプログラム。</a:t>
                      </a:r>
                      <a:endParaRPr kumimoji="1" lang="ja-JP" altLang="en-US" dirty="0"/>
                    </a:p>
                  </a:txBody>
                  <a:tcPr/>
                </a:tc>
                <a:extLst>
                  <a:ext uri="{0D108BD9-81ED-4DB2-BD59-A6C34878D82A}">
                    <a16:rowId xmlns:a16="http://schemas.microsoft.com/office/drawing/2014/main" val="340681271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800" dirty="0"/>
                        <a:t>④断酒会</a:t>
                      </a:r>
                      <a:endParaRPr lang="en-US" altLang="ja-JP" sz="1800" dirty="0"/>
                    </a:p>
                    <a:p>
                      <a:endParaRPr kumimoji="1" lang="ja-JP" altLang="en-US" dirty="0"/>
                    </a:p>
                  </a:txBody>
                  <a:tcPr/>
                </a:tc>
                <a:tc>
                  <a:txBody>
                    <a:bodyPr/>
                    <a:lstStyle/>
                    <a:p>
                      <a:r>
                        <a:rPr kumimoji="1" lang="ja-JP" altLang="en-US" dirty="0" smtClean="0"/>
                        <a:t>週</a:t>
                      </a:r>
                      <a:r>
                        <a:rPr kumimoji="1" lang="en-US" altLang="ja-JP" dirty="0" smtClean="0"/>
                        <a:t>1</a:t>
                      </a:r>
                      <a:r>
                        <a:rPr kumimoji="1" lang="ja-JP" altLang="en-US" dirty="0" smtClean="0"/>
                        <a:t>回</a:t>
                      </a:r>
                      <a:endParaRPr kumimoji="1" lang="ja-JP" altLang="en-US" dirty="0"/>
                    </a:p>
                  </a:txBody>
                  <a:tcPr/>
                </a:tc>
                <a:tc>
                  <a:txBody>
                    <a:bodyPr/>
                    <a:lstStyle/>
                    <a:p>
                      <a:pPr marL="0" indent="0">
                        <a:buNone/>
                      </a:pPr>
                      <a:r>
                        <a:rPr lang="ja-JP" altLang="en-US" sz="1800" dirty="0"/>
                        <a:t>オンライン形式で参加者に「入院の理由」、「家族、周りに掛けた迷惑」、「これからの決意」など自分の体験を話してもらうプログラム。</a:t>
                      </a:r>
                      <a:endParaRPr kumimoji="1" lang="ja-JP" altLang="en-US" sz="1800" dirty="0"/>
                    </a:p>
                    <a:p>
                      <a:endParaRPr kumimoji="1" lang="ja-JP" altLang="en-US" dirty="0"/>
                    </a:p>
                  </a:txBody>
                  <a:tcPr/>
                </a:tc>
                <a:extLst>
                  <a:ext uri="{0D108BD9-81ED-4DB2-BD59-A6C34878D82A}">
                    <a16:rowId xmlns:a16="http://schemas.microsoft.com/office/drawing/2014/main" val="2528585858"/>
                  </a:ext>
                </a:extLst>
              </a:tr>
            </a:tbl>
          </a:graphicData>
        </a:graphic>
      </p:graphicFrame>
    </p:spTree>
    <p:extLst>
      <p:ext uri="{BB962C8B-B14F-4D97-AF65-F5344CB8AC3E}">
        <p14:creationId xmlns:p14="http://schemas.microsoft.com/office/powerpoint/2010/main" val="1906451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777" y="246234"/>
            <a:ext cx="7773338" cy="1596177"/>
          </a:xfrm>
        </p:spPr>
        <p:txBody>
          <a:bodyPr/>
          <a:lstStyle/>
          <a:p>
            <a:r>
              <a:rPr kumimoji="1" lang="ja-JP" altLang="en-US" dirty="0"/>
              <a:t>結果</a:t>
            </a:r>
          </a:p>
        </p:txBody>
      </p:sp>
      <p:sp>
        <p:nvSpPr>
          <p:cNvPr id="3" name="コンテンツ プレースホルダー 2"/>
          <p:cNvSpPr>
            <a:spLocks noGrp="1"/>
          </p:cNvSpPr>
          <p:nvPr>
            <p:ph sz="quarter" idx="13"/>
          </p:nvPr>
        </p:nvSpPr>
        <p:spPr>
          <a:xfrm>
            <a:off x="609598" y="1414045"/>
            <a:ext cx="6642101" cy="4336448"/>
          </a:xfrm>
        </p:spPr>
        <p:txBody>
          <a:bodyPr>
            <a:normAutofit/>
          </a:bodyPr>
          <a:lstStyle/>
          <a:p>
            <a:pPr>
              <a:lnSpc>
                <a:spcPct val="150000"/>
              </a:lnSpc>
            </a:pPr>
            <a:r>
              <a:rPr kumimoji="1" lang="en-US" altLang="ja-JP" sz="2400" dirty="0"/>
              <a:t>90</a:t>
            </a:r>
            <a:r>
              <a:rPr kumimoji="1" lang="ja-JP" altLang="en-US" sz="2400" dirty="0"/>
              <a:t>人中、断酒群は</a:t>
            </a:r>
            <a:r>
              <a:rPr kumimoji="1" lang="en-US" altLang="ja-JP" sz="2400" dirty="0"/>
              <a:t>31</a:t>
            </a:r>
            <a:r>
              <a:rPr kumimoji="1" lang="ja-JP" altLang="en-US" sz="2400" dirty="0"/>
              <a:t>人、再飲酒群は</a:t>
            </a:r>
            <a:r>
              <a:rPr kumimoji="1" lang="en-US" altLang="ja-JP" sz="2400" dirty="0"/>
              <a:t>36</a:t>
            </a:r>
            <a:r>
              <a:rPr kumimoji="1" lang="ja-JP" altLang="en-US" sz="2400" dirty="0"/>
              <a:t>人、断酒状況不明群は</a:t>
            </a:r>
            <a:r>
              <a:rPr kumimoji="1" lang="en-US" altLang="ja-JP" sz="2400" dirty="0"/>
              <a:t>23</a:t>
            </a:r>
            <a:r>
              <a:rPr kumimoji="1" lang="ja-JP" altLang="en-US" sz="2400" dirty="0"/>
              <a:t>人であった。</a:t>
            </a:r>
          </a:p>
        </p:txBody>
      </p:sp>
      <p:graphicFrame>
        <p:nvGraphicFramePr>
          <p:cNvPr id="9" name="グラフ 8">
            <a:extLst>
              <a:ext uri="{FF2B5EF4-FFF2-40B4-BE49-F238E27FC236}">
                <a16:creationId xmlns:a16="http://schemas.microsoft.com/office/drawing/2014/main" id="{2DFBB561-9538-4FE4-B3AD-B8B0BE96CC9D}"/>
              </a:ext>
            </a:extLst>
          </p:cNvPr>
          <p:cNvGraphicFramePr/>
          <p:nvPr>
            <p:extLst>
              <p:ext uri="{D42A27DB-BD31-4B8C-83A1-F6EECF244321}">
                <p14:modId xmlns:p14="http://schemas.microsoft.com/office/powerpoint/2010/main" val="1844549890"/>
              </p:ext>
            </p:extLst>
          </p:nvPr>
        </p:nvGraphicFramePr>
        <p:xfrm>
          <a:off x="653777" y="1858377"/>
          <a:ext cx="6928061" cy="45477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a:extLst>
              <a:ext uri="{FF2B5EF4-FFF2-40B4-BE49-F238E27FC236}">
                <a16:creationId xmlns:a16="http://schemas.microsoft.com/office/drawing/2014/main" id="{0747AD70-5958-4C15-835B-43D3A344330E}"/>
              </a:ext>
            </a:extLst>
          </p:cNvPr>
          <p:cNvGraphicFramePr/>
          <p:nvPr>
            <p:extLst>
              <p:ext uri="{D42A27DB-BD31-4B8C-83A1-F6EECF244321}">
                <p14:modId xmlns:p14="http://schemas.microsoft.com/office/powerpoint/2010/main" val="3352168276"/>
              </p:ext>
            </p:extLst>
          </p:nvPr>
        </p:nvGraphicFramePr>
        <p:xfrm>
          <a:off x="4180748" y="2905329"/>
          <a:ext cx="4329947" cy="2500850"/>
        </p:xfrm>
        <a:graphic>
          <a:graphicData uri="http://schemas.openxmlformats.org/drawingml/2006/chart">
            <c:chart xmlns:c="http://schemas.openxmlformats.org/drawingml/2006/chart" xmlns:r="http://schemas.openxmlformats.org/officeDocument/2006/relationships" r:id="rId3"/>
          </a:graphicData>
        </a:graphic>
      </p:graphicFrame>
      <p:sp>
        <p:nvSpPr>
          <p:cNvPr id="16" name="テキスト ボックス 15">
            <a:extLst>
              <a:ext uri="{FF2B5EF4-FFF2-40B4-BE49-F238E27FC236}">
                <a16:creationId xmlns:a16="http://schemas.microsoft.com/office/drawing/2014/main" id="{146BF3A4-B482-4624-A5EF-4620582CDEF3}"/>
              </a:ext>
            </a:extLst>
          </p:cNvPr>
          <p:cNvSpPr txBox="1"/>
          <p:nvPr/>
        </p:nvSpPr>
        <p:spPr>
          <a:xfrm>
            <a:off x="1113997" y="3214668"/>
            <a:ext cx="2137894" cy="830997"/>
          </a:xfrm>
          <a:prstGeom prst="rect">
            <a:avLst/>
          </a:prstGeom>
          <a:noFill/>
        </p:spPr>
        <p:txBody>
          <a:bodyPr wrap="square" rtlCol="0">
            <a:spAutoFit/>
          </a:bodyPr>
          <a:lstStyle/>
          <a:p>
            <a:r>
              <a:rPr lang="ja-JP" altLang="en-US" sz="2400" dirty="0"/>
              <a:t>再</a:t>
            </a:r>
            <a:r>
              <a:rPr kumimoji="1" lang="ja-JP" altLang="en-US" sz="2400" dirty="0"/>
              <a:t>飲酒群</a:t>
            </a:r>
            <a:endParaRPr kumimoji="1" lang="en-US" altLang="ja-JP" sz="2400" dirty="0"/>
          </a:p>
          <a:p>
            <a:r>
              <a:rPr kumimoji="1" lang="en-US" altLang="ja-JP" sz="2400" dirty="0"/>
              <a:t>(36</a:t>
            </a:r>
            <a:r>
              <a:rPr kumimoji="1" lang="ja-JP" altLang="en-US" sz="2400" dirty="0"/>
              <a:t>人）</a:t>
            </a:r>
          </a:p>
        </p:txBody>
      </p:sp>
      <p:sp>
        <p:nvSpPr>
          <p:cNvPr id="17" name="テキスト ボックス 16">
            <a:extLst>
              <a:ext uri="{FF2B5EF4-FFF2-40B4-BE49-F238E27FC236}">
                <a16:creationId xmlns:a16="http://schemas.microsoft.com/office/drawing/2014/main" id="{4D5B6E02-3969-42B0-88AA-089E83B8EF6E}"/>
              </a:ext>
            </a:extLst>
          </p:cNvPr>
          <p:cNvSpPr txBox="1"/>
          <p:nvPr/>
        </p:nvSpPr>
        <p:spPr>
          <a:xfrm>
            <a:off x="1382257" y="4510270"/>
            <a:ext cx="1601373" cy="830997"/>
          </a:xfrm>
          <a:prstGeom prst="rect">
            <a:avLst/>
          </a:prstGeom>
          <a:noFill/>
        </p:spPr>
        <p:txBody>
          <a:bodyPr wrap="square" rtlCol="0">
            <a:spAutoFit/>
          </a:bodyPr>
          <a:lstStyle/>
          <a:p>
            <a:r>
              <a:rPr kumimoji="1" lang="ja-JP" altLang="en-US" sz="2400" dirty="0" smtClean="0"/>
              <a:t>断酒群</a:t>
            </a:r>
            <a:endParaRPr kumimoji="1" lang="en-US" altLang="ja-JP" sz="2400" dirty="0" smtClean="0"/>
          </a:p>
          <a:p>
            <a:r>
              <a:rPr kumimoji="1" lang="ja-JP" altLang="en-US" sz="2400" dirty="0" smtClean="0"/>
              <a:t>（</a:t>
            </a:r>
            <a:r>
              <a:rPr kumimoji="1" lang="en-US" altLang="ja-JP" sz="2400" dirty="0"/>
              <a:t>31</a:t>
            </a:r>
            <a:r>
              <a:rPr kumimoji="1" lang="ja-JP" altLang="en-US" sz="2400" dirty="0"/>
              <a:t>人）</a:t>
            </a:r>
          </a:p>
        </p:txBody>
      </p:sp>
      <p:sp>
        <p:nvSpPr>
          <p:cNvPr id="18" name="テキスト ボックス 17">
            <a:extLst>
              <a:ext uri="{FF2B5EF4-FFF2-40B4-BE49-F238E27FC236}">
                <a16:creationId xmlns:a16="http://schemas.microsoft.com/office/drawing/2014/main" id="{6821670C-3430-40D4-A1CB-DD48F3122E7F}"/>
              </a:ext>
            </a:extLst>
          </p:cNvPr>
          <p:cNvSpPr txBox="1"/>
          <p:nvPr/>
        </p:nvSpPr>
        <p:spPr>
          <a:xfrm>
            <a:off x="2548500" y="3693574"/>
            <a:ext cx="1244289" cy="1015663"/>
          </a:xfrm>
          <a:prstGeom prst="rect">
            <a:avLst/>
          </a:prstGeom>
          <a:noFill/>
        </p:spPr>
        <p:txBody>
          <a:bodyPr wrap="square" rtlCol="0">
            <a:spAutoFit/>
          </a:bodyPr>
          <a:lstStyle/>
          <a:p>
            <a:r>
              <a:rPr kumimoji="1" lang="ja-JP" altLang="en-US" sz="2000" dirty="0"/>
              <a:t>飲酒状況不明群（</a:t>
            </a:r>
            <a:r>
              <a:rPr kumimoji="1" lang="en-US" altLang="ja-JP" sz="2000" dirty="0"/>
              <a:t>23</a:t>
            </a:r>
            <a:r>
              <a:rPr kumimoji="1" lang="ja-JP" altLang="en-US" sz="2000" dirty="0"/>
              <a:t>人）</a:t>
            </a:r>
          </a:p>
        </p:txBody>
      </p:sp>
      <p:sp>
        <p:nvSpPr>
          <p:cNvPr id="19" name="テキスト ボックス 18">
            <a:extLst>
              <a:ext uri="{FF2B5EF4-FFF2-40B4-BE49-F238E27FC236}">
                <a16:creationId xmlns:a16="http://schemas.microsoft.com/office/drawing/2014/main" id="{F1BF4138-C934-44F4-9127-C1E50A7FFBDB}"/>
              </a:ext>
            </a:extLst>
          </p:cNvPr>
          <p:cNvSpPr txBox="1"/>
          <p:nvPr/>
        </p:nvSpPr>
        <p:spPr>
          <a:xfrm>
            <a:off x="5394980" y="3505412"/>
            <a:ext cx="1260029" cy="1015663"/>
          </a:xfrm>
          <a:prstGeom prst="rect">
            <a:avLst/>
          </a:prstGeom>
          <a:noFill/>
        </p:spPr>
        <p:txBody>
          <a:bodyPr wrap="square" rtlCol="0">
            <a:spAutoFit/>
          </a:bodyPr>
          <a:lstStyle/>
          <a:p>
            <a:r>
              <a:rPr kumimoji="1" lang="ja-JP" altLang="en-US" sz="2000" dirty="0" smtClean="0"/>
              <a:t>施設</a:t>
            </a:r>
            <a:endParaRPr kumimoji="1" lang="en-US" altLang="ja-JP" sz="2000" dirty="0" smtClean="0"/>
          </a:p>
          <a:p>
            <a:r>
              <a:rPr kumimoji="1" lang="ja-JP" altLang="en-US" sz="2000" dirty="0" smtClean="0"/>
              <a:t>入所</a:t>
            </a:r>
            <a:endParaRPr kumimoji="1" lang="en-US" altLang="ja-JP" sz="2000" dirty="0" smtClean="0"/>
          </a:p>
          <a:p>
            <a:r>
              <a:rPr kumimoji="1" lang="ja-JP" altLang="en-US" sz="2000" dirty="0" smtClean="0"/>
              <a:t>（</a:t>
            </a:r>
            <a:r>
              <a:rPr kumimoji="1" lang="en-US" altLang="ja-JP" sz="2000" dirty="0"/>
              <a:t>9</a:t>
            </a:r>
            <a:r>
              <a:rPr kumimoji="1" lang="ja-JP" altLang="en-US" sz="2000" dirty="0"/>
              <a:t>人）</a:t>
            </a:r>
          </a:p>
        </p:txBody>
      </p:sp>
      <p:sp>
        <p:nvSpPr>
          <p:cNvPr id="20" name="テキスト ボックス 19">
            <a:extLst>
              <a:ext uri="{FF2B5EF4-FFF2-40B4-BE49-F238E27FC236}">
                <a16:creationId xmlns:a16="http://schemas.microsoft.com/office/drawing/2014/main" id="{EB8EFB27-3434-4249-8067-13586CB44DCC}"/>
              </a:ext>
            </a:extLst>
          </p:cNvPr>
          <p:cNvSpPr txBox="1"/>
          <p:nvPr/>
        </p:nvSpPr>
        <p:spPr>
          <a:xfrm>
            <a:off x="5998565" y="4481583"/>
            <a:ext cx="1114125" cy="646331"/>
          </a:xfrm>
          <a:prstGeom prst="rect">
            <a:avLst/>
          </a:prstGeom>
          <a:noFill/>
        </p:spPr>
        <p:txBody>
          <a:bodyPr wrap="square" rtlCol="0">
            <a:spAutoFit/>
          </a:bodyPr>
          <a:lstStyle/>
          <a:p>
            <a:r>
              <a:rPr kumimoji="1" lang="ja-JP" altLang="en-US" dirty="0" smtClean="0"/>
              <a:t>通院</a:t>
            </a:r>
            <a:r>
              <a:rPr kumimoji="1" lang="ja-JP" altLang="en-US" dirty="0"/>
              <a:t>中断（</a:t>
            </a:r>
            <a:r>
              <a:rPr kumimoji="1" lang="en-US" altLang="ja-JP" dirty="0"/>
              <a:t>7</a:t>
            </a:r>
            <a:r>
              <a:rPr kumimoji="1" lang="ja-JP" altLang="en-US" dirty="0"/>
              <a:t>人）</a:t>
            </a:r>
          </a:p>
        </p:txBody>
      </p:sp>
      <p:sp>
        <p:nvSpPr>
          <p:cNvPr id="21" name="テキスト ボックス 20">
            <a:extLst>
              <a:ext uri="{FF2B5EF4-FFF2-40B4-BE49-F238E27FC236}">
                <a16:creationId xmlns:a16="http://schemas.microsoft.com/office/drawing/2014/main" id="{E498798E-11DA-4E0F-A3A9-9D6B83AE38D9}"/>
              </a:ext>
            </a:extLst>
          </p:cNvPr>
          <p:cNvSpPr txBox="1"/>
          <p:nvPr/>
        </p:nvSpPr>
        <p:spPr>
          <a:xfrm>
            <a:off x="6412954" y="3514417"/>
            <a:ext cx="1114125" cy="707886"/>
          </a:xfrm>
          <a:prstGeom prst="rect">
            <a:avLst/>
          </a:prstGeom>
          <a:noFill/>
        </p:spPr>
        <p:txBody>
          <a:bodyPr wrap="square" rtlCol="0">
            <a:spAutoFit/>
          </a:bodyPr>
          <a:lstStyle/>
          <a:p>
            <a:r>
              <a:rPr kumimoji="1" lang="ja-JP" altLang="en-US" sz="2000" dirty="0" smtClean="0"/>
              <a:t>転院</a:t>
            </a:r>
            <a:endParaRPr kumimoji="1" lang="en-US" altLang="ja-JP" sz="2000" dirty="0"/>
          </a:p>
          <a:p>
            <a:r>
              <a:rPr kumimoji="1" lang="ja-JP" altLang="en-US" sz="2000" dirty="0"/>
              <a:t>（</a:t>
            </a:r>
            <a:r>
              <a:rPr kumimoji="1" lang="en-US" altLang="ja-JP" sz="2000" dirty="0"/>
              <a:t>7</a:t>
            </a:r>
            <a:r>
              <a:rPr kumimoji="1" lang="ja-JP" altLang="en-US" sz="2000" dirty="0"/>
              <a:t>人）</a:t>
            </a:r>
          </a:p>
        </p:txBody>
      </p:sp>
      <p:sp>
        <p:nvSpPr>
          <p:cNvPr id="4" name="テキスト ボックス 3">
            <a:extLst>
              <a:ext uri="{FF2B5EF4-FFF2-40B4-BE49-F238E27FC236}">
                <a16:creationId xmlns:a16="http://schemas.microsoft.com/office/drawing/2014/main" id="{68028584-7F3A-4403-A027-113EB4BE43DC}"/>
              </a:ext>
            </a:extLst>
          </p:cNvPr>
          <p:cNvSpPr txBox="1"/>
          <p:nvPr/>
        </p:nvSpPr>
        <p:spPr>
          <a:xfrm>
            <a:off x="381001" y="5650131"/>
            <a:ext cx="8877300" cy="1200329"/>
          </a:xfrm>
          <a:prstGeom prst="rect">
            <a:avLst/>
          </a:prstGeom>
          <a:noFill/>
        </p:spPr>
        <p:txBody>
          <a:bodyPr wrap="square" rtlCol="0">
            <a:spAutoFit/>
          </a:bodyPr>
          <a:lstStyle/>
          <a:p>
            <a:pPr>
              <a:lnSpc>
                <a:spcPct val="150000"/>
              </a:lnSpc>
            </a:pPr>
            <a:r>
              <a:rPr lang="ja-JP" altLang="en-US" sz="2400" b="1" dirty="0" smtClean="0">
                <a:solidFill>
                  <a:srgbClr val="002060"/>
                </a:solidFill>
                <a:effectLst>
                  <a:outerShdw blurRad="38100" dist="38100" dir="2700000" algn="tl">
                    <a:srgbClr val="000000">
                      <a:alpha val="43137"/>
                    </a:srgbClr>
                  </a:outerShdw>
                </a:effectLst>
              </a:rPr>
              <a:t>再飲酒群：</a:t>
            </a:r>
            <a:r>
              <a:rPr lang="en-US" altLang="ja-JP" sz="2400" b="1" dirty="0">
                <a:solidFill>
                  <a:srgbClr val="002060"/>
                </a:solidFill>
                <a:effectLst>
                  <a:outerShdw blurRad="38100" dist="38100" dir="2700000" algn="tl">
                    <a:srgbClr val="000000">
                      <a:alpha val="43137"/>
                    </a:srgbClr>
                  </a:outerShdw>
                </a:effectLst>
              </a:rPr>
              <a:t>2022</a:t>
            </a:r>
            <a:r>
              <a:rPr lang="ja-JP" altLang="en-US" sz="2400" b="1" dirty="0">
                <a:solidFill>
                  <a:srgbClr val="002060"/>
                </a:solidFill>
                <a:effectLst>
                  <a:outerShdw blurRad="38100" dist="38100" dir="2700000" algn="tl">
                    <a:srgbClr val="000000">
                      <a:alpha val="43137"/>
                    </a:srgbClr>
                  </a:outerShdw>
                </a:effectLst>
              </a:rPr>
              <a:t>年</a:t>
            </a:r>
            <a:r>
              <a:rPr lang="en-US" altLang="ja-JP" sz="2400" b="1" dirty="0">
                <a:solidFill>
                  <a:srgbClr val="002060"/>
                </a:solidFill>
                <a:effectLst>
                  <a:outerShdw blurRad="38100" dist="38100" dir="2700000" algn="tl">
                    <a:srgbClr val="000000">
                      <a:alpha val="43137"/>
                    </a:srgbClr>
                  </a:outerShdw>
                </a:effectLst>
              </a:rPr>
              <a:t>8</a:t>
            </a:r>
            <a:r>
              <a:rPr lang="ja-JP" altLang="en-US" sz="2400" b="1" dirty="0">
                <a:solidFill>
                  <a:srgbClr val="002060"/>
                </a:solidFill>
                <a:effectLst>
                  <a:outerShdw blurRad="38100" dist="38100" dir="2700000" algn="tl">
                    <a:srgbClr val="000000">
                      <a:alpha val="43137"/>
                    </a:srgbClr>
                  </a:outerShdw>
                </a:effectLst>
              </a:rPr>
              <a:t>月</a:t>
            </a:r>
            <a:r>
              <a:rPr lang="ja-JP" altLang="en-US" sz="2400" b="1" dirty="0" smtClean="0">
                <a:solidFill>
                  <a:srgbClr val="002060"/>
                </a:solidFill>
                <a:effectLst>
                  <a:outerShdw blurRad="38100" dist="38100" dir="2700000" algn="tl">
                    <a:srgbClr val="000000">
                      <a:alpha val="43137"/>
                    </a:srgbClr>
                  </a:outerShdw>
                </a:effectLst>
              </a:rPr>
              <a:t>までの最終受診時に飲酒したと報告した人</a:t>
            </a:r>
            <a:endParaRPr lang="en-US" altLang="ja-JP" sz="2400" b="1" dirty="0" smtClean="0">
              <a:solidFill>
                <a:srgbClr val="002060"/>
              </a:solidFill>
              <a:effectLst>
                <a:outerShdw blurRad="38100" dist="38100" dir="2700000" algn="tl">
                  <a:srgbClr val="000000">
                    <a:alpha val="43137"/>
                  </a:srgbClr>
                </a:outerShdw>
              </a:effectLst>
            </a:endParaRPr>
          </a:p>
          <a:p>
            <a:pPr>
              <a:lnSpc>
                <a:spcPct val="150000"/>
              </a:lnSpc>
            </a:pPr>
            <a:r>
              <a:rPr lang="ja-JP" altLang="en-US" sz="2400" b="1" dirty="0" smtClean="0">
                <a:solidFill>
                  <a:srgbClr val="002060"/>
                </a:solidFill>
                <a:effectLst>
                  <a:outerShdw blurRad="38100" dist="38100" dir="2700000" algn="tl">
                    <a:srgbClr val="000000">
                      <a:alpha val="43137"/>
                    </a:srgbClr>
                  </a:outerShdw>
                </a:effectLst>
              </a:rPr>
              <a:t>断酒群：再飲酒群以外の人</a:t>
            </a:r>
            <a:endParaRPr lang="en-US" altLang="ja-JP" sz="2400" b="1"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43981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06494" y="-57627"/>
            <a:ext cx="6347713" cy="1320800"/>
          </a:xfrm>
        </p:spPr>
        <p:txBody>
          <a:bodyPr>
            <a:normAutofit/>
          </a:bodyPr>
          <a:lstStyle/>
          <a:p>
            <a:r>
              <a:rPr kumimoji="1" lang="ja-JP" altLang="en-US" dirty="0" smtClean="0"/>
              <a:t>　結果</a:t>
            </a:r>
            <a:r>
              <a:rPr kumimoji="1" lang="ja-JP" altLang="en-US" dirty="0"/>
              <a:t>　</a:t>
            </a:r>
            <a:r>
              <a:rPr kumimoji="1" lang="en-US" altLang="ja-JP" dirty="0" smtClean="0"/>
              <a:t/>
            </a:r>
            <a:br>
              <a:rPr kumimoji="1" lang="en-US" altLang="ja-JP" dirty="0" smtClean="0"/>
            </a:br>
            <a:r>
              <a:rPr kumimoji="1" lang="ja-JP" altLang="en-US" dirty="0" smtClean="0"/>
              <a:t>①</a:t>
            </a:r>
            <a:r>
              <a:rPr kumimoji="1" lang="en-US" altLang="ja-JP" dirty="0"/>
              <a:t>AL</a:t>
            </a:r>
            <a:r>
              <a:rPr kumimoji="1" lang="ja-JP" altLang="en-US" dirty="0"/>
              <a:t>学習会</a:t>
            </a:r>
          </a:p>
        </p:txBody>
      </p:sp>
      <p:sp>
        <p:nvSpPr>
          <p:cNvPr id="6" name="テキスト ボックス 5"/>
          <p:cNvSpPr txBox="1"/>
          <p:nvPr/>
        </p:nvSpPr>
        <p:spPr>
          <a:xfrm>
            <a:off x="3382358" y="-57627"/>
            <a:ext cx="3524250" cy="1154162"/>
          </a:xfrm>
          <a:prstGeom prst="rect">
            <a:avLst/>
          </a:prstGeom>
          <a:noFill/>
        </p:spPr>
        <p:txBody>
          <a:bodyPr wrap="square" rtlCol="0">
            <a:spAutoFit/>
          </a:bodyPr>
          <a:lstStyle/>
          <a:p>
            <a:pPr algn="r">
              <a:lnSpc>
                <a:spcPct val="150000"/>
              </a:lnSpc>
            </a:pPr>
            <a:r>
              <a:rPr lang="ja-JP" altLang="en-US" sz="2400" dirty="0"/>
              <a:t>中央値　断酒群</a:t>
            </a:r>
            <a:r>
              <a:rPr lang="en-US" altLang="ja-JP" sz="2400" dirty="0"/>
              <a:t>19</a:t>
            </a:r>
          </a:p>
          <a:p>
            <a:pPr algn="r">
              <a:lnSpc>
                <a:spcPct val="150000"/>
              </a:lnSpc>
            </a:pPr>
            <a:r>
              <a:rPr lang="ja-JP" altLang="en-US" sz="2400" dirty="0"/>
              <a:t>　　　　再飲酒群</a:t>
            </a:r>
            <a:r>
              <a:rPr lang="en-US" altLang="ja-JP" sz="2400" dirty="0"/>
              <a:t>8</a:t>
            </a:r>
            <a:endParaRPr lang="ja-JP" altLang="en-US" sz="2400" dirty="0"/>
          </a:p>
        </p:txBody>
      </p:sp>
      <p:graphicFrame>
        <p:nvGraphicFramePr>
          <p:cNvPr id="9" name="グラフ 8"/>
          <p:cNvGraphicFramePr>
            <a:graphicFrameLocks/>
          </p:cNvGraphicFramePr>
          <p:nvPr>
            <p:extLst>
              <p:ext uri="{D42A27DB-BD31-4B8C-83A1-F6EECF244321}">
                <p14:modId xmlns:p14="http://schemas.microsoft.com/office/powerpoint/2010/main" val="3744963278"/>
              </p:ext>
            </p:extLst>
          </p:nvPr>
        </p:nvGraphicFramePr>
        <p:xfrm>
          <a:off x="203293" y="1096535"/>
          <a:ext cx="8627525" cy="27114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p:cNvGraphicFramePr>
            <a:graphicFrameLocks/>
          </p:cNvGraphicFramePr>
          <p:nvPr>
            <p:extLst>
              <p:ext uri="{D42A27DB-BD31-4B8C-83A1-F6EECF244321}">
                <p14:modId xmlns:p14="http://schemas.microsoft.com/office/powerpoint/2010/main" val="1256805077"/>
              </p:ext>
            </p:extLst>
          </p:nvPr>
        </p:nvGraphicFramePr>
        <p:xfrm>
          <a:off x="203294" y="3948052"/>
          <a:ext cx="8627525" cy="274038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直線コネクタ 7"/>
          <p:cNvCxnSpPr/>
          <p:nvPr/>
        </p:nvCxnSpPr>
        <p:spPr>
          <a:xfrm>
            <a:off x="1347159" y="6349042"/>
            <a:ext cx="6603041" cy="9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0962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4800" y="-50717"/>
            <a:ext cx="6347713" cy="1320800"/>
          </a:xfrm>
        </p:spPr>
        <p:txBody>
          <a:bodyPr>
            <a:normAutofit/>
          </a:bodyPr>
          <a:lstStyle/>
          <a:p>
            <a:r>
              <a:rPr kumimoji="1" lang="ja-JP" altLang="en-US" dirty="0" smtClean="0"/>
              <a:t>　　結果</a:t>
            </a:r>
            <a:r>
              <a:rPr kumimoji="1" lang="ja-JP" altLang="en-US" dirty="0"/>
              <a:t>　</a:t>
            </a:r>
            <a:r>
              <a:rPr kumimoji="1" lang="en-US" altLang="ja-JP" dirty="0" smtClean="0"/>
              <a:t/>
            </a:r>
            <a:br>
              <a:rPr kumimoji="1" lang="en-US" altLang="ja-JP" dirty="0" smtClean="0"/>
            </a:br>
            <a:r>
              <a:rPr kumimoji="1" lang="ja-JP" altLang="en-US" dirty="0" smtClean="0"/>
              <a:t>②</a:t>
            </a:r>
            <a:r>
              <a:rPr lang="ja-JP" altLang="en-US" dirty="0"/>
              <a:t>ピアサポート</a:t>
            </a:r>
            <a:endParaRPr kumimoji="1" lang="ja-JP" altLang="en-US" dirty="0"/>
          </a:p>
        </p:txBody>
      </p:sp>
      <p:sp>
        <p:nvSpPr>
          <p:cNvPr id="6" name="テキスト ボックス 5"/>
          <p:cNvSpPr txBox="1"/>
          <p:nvPr/>
        </p:nvSpPr>
        <p:spPr>
          <a:xfrm>
            <a:off x="4317999" y="32602"/>
            <a:ext cx="2819400" cy="1154162"/>
          </a:xfrm>
          <a:prstGeom prst="rect">
            <a:avLst/>
          </a:prstGeom>
          <a:noFill/>
        </p:spPr>
        <p:txBody>
          <a:bodyPr wrap="square" rtlCol="0">
            <a:spAutoFit/>
          </a:bodyPr>
          <a:lstStyle/>
          <a:p>
            <a:pPr algn="r">
              <a:lnSpc>
                <a:spcPct val="150000"/>
              </a:lnSpc>
            </a:pPr>
            <a:r>
              <a:rPr lang="ja-JP" altLang="en-US" sz="2400" dirty="0"/>
              <a:t>中央値　断酒群</a:t>
            </a:r>
            <a:r>
              <a:rPr lang="en-US" altLang="ja-JP" sz="2400" dirty="0"/>
              <a:t>2</a:t>
            </a:r>
          </a:p>
          <a:p>
            <a:pPr algn="r">
              <a:lnSpc>
                <a:spcPct val="150000"/>
              </a:lnSpc>
            </a:pPr>
            <a:r>
              <a:rPr lang="ja-JP" altLang="en-US" sz="2400" dirty="0"/>
              <a:t>　　　　再飲酒群</a:t>
            </a:r>
            <a:r>
              <a:rPr lang="en-US" altLang="ja-JP" sz="2400" dirty="0"/>
              <a:t>1</a:t>
            </a:r>
            <a:endParaRPr lang="ja-JP" altLang="en-US" sz="2400" dirty="0"/>
          </a:p>
        </p:txBody>
      </p:sp>
      <p:graphicFrame>
        <p:nvGraphicFramePr>
          <p:cNvPr id="7" name="グラフ 6"/>
          <p:cNvGraphicFramePr>
            <a:graphicFrameLocks/>
          </p:cNvGraphicFramePr>
          <p:nvPr>
            <p:extLst>
              <p:ext uri="{D42A27DB-BD31-4B8C-83A1-F6EECF244321}">
                <p14:modId xmlns:p14="http://schemas.microsoft.com/office/powerpoint/2010/main" val="3274982824"/>
              </p:ext>
            </p:extLst>
          </p:nvPr>
        </p:nvGraphicFramePr>
        <p:xfrm>
          <a:off x="304800" y="1130057"/>
          <a:ext cx="8254999" cy="26363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a:graphicFrameLocks/>
          </p:cNvGraphicFramePr>
          <p:nvPr>
            <p:extLst>
              <p:ext uri="{D42A27DB-BD31-4B8C-83A1-F6EECF244321}">
                <p14:modId xmlns:p14="http://schemas.microsoft.com/office/powerpoint/2010/main" val="2077453500"/>
              </p:ext>
            </p:extLst>
          </p:nvPr>
        </p:nvGraphicFramePr>
        <p:xfrm>
          <a:off x="304801" y="3984625"/>
          <a:ext cx="8254998" cy="2636949"/>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609599" y="3135290"/>
            <a:ext cx="7416801" cy="161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876299" y="6121400"/>
            <a:ext cx="7150101" cy="128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08416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129" y="-83319"/>
            <a:ext cx="2705101" cy="1320800"/>
          </a:xfrm>
        </p:spPr>
        <p:txBody>
          <a:bodyPr>
            <a:normAutofit/>
          </a:bodyPr>
          <a:lstStyle/>
          <a:p>
            <a:r>
              <a:rPr lang="ja-JP" altLang="en-US" dirty="0" smtClean="0"/>
              <a:t>　結果</a:t>
            </a:r>
            <a:r>
              <a:rPr lang="en-US" altLang="ja-JP" dirty="0"/>
              <a:t/>
            </a:r>
            <a:br>
              <a:rPr lang="en-US" altLang="ja-JP" dirty="0"/>
            </a:br>
            <a:r>
              <a:rPr kumimoji="1" lang="ja-JP" altLang="en-US" dirty="0" smtClean="0"/>
              <a:t>③</a:t>
            </a:r>
            <a:r>
              <a:rPr kumimoji="1" lang="en-US" altLang="ja-JP" dirty="0"/>
              <a:t>ALCBGT</a:t>
            </a:r>
            <a:endParaRPr kumimoji="1" lang="ja-JP" altLang="en-US" dirty="0"/>
          </a:p>
        </p:txBody>
      </p:sp>
      <p:graphicFrame>
        <p:nvGraphicFramePr>
          <p:cNvPr id="7" name="グラフ 6"/>
          <p:cNvGraphicFramePr>
            <a:graphicFrameLocks/>
          </p:cNvGraphicFramePr>
          <p:nvPr>
            <p:extLst>
              <p:ext uri="{D42A27DB-BD31-4B8C-83A1-F6EECF244321}">
                <p14:modId xmlns:p14="http://schemas.microsoft.com/office/powerpoint/2010/main" val="681276923"/>
              </p:ext>
            </p:extLst>
          </p:nvPr>
        </p:nvGraphicFramePr>
        <p:xfrm>
          <a:off x="274429" y="1189085"/>
          <a:ext cx="8628271" cy="27391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a:graphicFrameLocks/>
          </p:cNvGraphicFramePr>
          <p:nvPr>
            <p:extLst>
              <p:ext uri="{D42A27DB-BD31-4B8C-83A1-F6EECF244321}">
                <p14:modId xmlns:p14="http://schemas.microsoft.com/office/powerpoint/2010/main" val="2139311366"/>
              </p:ext>
            </p:extLst>
          </p:nvPr>
        </p:nvGraphicFramePr>
        <p:xfrm>
          <a:off x="274430" y="3997848"/>
          <a:ext cx="8628270" cy="28117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表 3"/>
          <p:cNvGraphicFramePr>
            <a:graphicFrameLocks noGrp="1"/>
          </p:cNvGraphicFramePr>
          <p:nvPr>
            <p:extLst>
              <p:ext uri="{D42A27DB-BD31-4B8C-83A1-F6EECF244321}">
                <p14:modId xmlns:p14="http://schemas.microsoft.com/office/powerpoint/2010/main" val="533879122"/>
              </p:ext>
            </p:extLst>
          </p:nvPr>
        </p:nvGraphicFramePr>
        <p:xfrm>
          <a:off x="3172240" y="22200"/>
          <a:ext cx="5730460" cy="1097280"/>
        </p:xfrm>
        <a:graphic>
          <a:graphicData uri="http://schemas.openxmlformats.org/drawingml/2006/table">
            <a:tbl>
              <a:tblPr firstRow="1" bandRow="1">
                <a:tableStyleId>{5C22544A-7EE6-4342-B048-85BDC9FD1C3A}</a:tableStyleId>
              </a:tblPr>
              <a:tblGrid>
                <a:gridCol w="1432615">
                  <a:extLst>
                    <a:ext uri="{9D8B030D-6E8A-4147-A177-3AD203B41FA5}">
                      <a16:colId xmlns:a16="http://schemas.microsoft.com/office/drawing/2014/main" val="765343991"/>
                    </a:ext>
                  </a:extLst>
                </a:gridCol>
                <a:gridCol w="1432615">
                  <a:extLst>
                    <a:ext uri="{9D8B030D-6E8A-4147-A177-3AD203B41FA5}">
                      <a16:colId xmlns:a16="http://schemas.microsoft.com/office/drawing/2014/main" val="65828610"/>
                    </a:ext>
                  </a:extLst>
                </a:gridCol>
                <a:gridCol w="1432615">
                  <a:extLst>
                    <a:ext uri="{9D8B030D-6E8A-4147-A177-3AD203B41FA5}">
                      <a16:colId xmlns:a16="http://schemas.microsoft.com/office/drawing/2014/main" val="1685976348"/>
                    </a:ext>
                  </a:extLst>
                </a:gridCol>
                <a:gridCol w="1432615">
                  <a:extLst>
                    <a:ext uri="{9D8B030D-6E8A-4147-A177-3AD203B41FA5}">
                      <a16:colId xmlns:a16="http://schemas.microsoft.com/office/drawing/2014/main" val="1538277411"/>
                    </a:ext>
                  </a:extLst>
                </a:gridCol>
              </a:tblGrid>
              <a:tr h="365414">
                <a:tc>
                  <a:txBody>
                    <a:bodyPr/>
                    <a:lstStyle/>
                    <a:p>
                      <a:endParaRPr kumimoji="1" lang="ja-JP" altLang="en-US" dirty="0"/>
                    </a:p>
                  </a:txBody>
                  <a:tcPr/>
                </a:tc>
                <a:tc>
                  <a:txBody>
                    <a:bodyPr/>
                    <a:lstStyle/>
                    <a:p>
                      <a:pPr algn="ctr"/>
                      <a:r>
                        <a:rPr kumimoji="1" lang="ja-JP" altLang="en-US" dirty="0" smtClean="0"/>
                        <a:t>全参加</a:t>
                      </a:r>
                      <a:endParaRPr kumimoji="1" lang="ja-JP" altLang="en-US" dirty="0"/>
                    </a:p>
                  </a:txBody>
                  <a:tcPr/>
                </a:tc>
                <a:tc>
                  <a:txBody>
                    <a:bodyPr/>
                    <a:lstStyle/>
                    <a:p>
                      <a:pPr algn="ctr"/>
                      <a:r>
                        <a:rPr kumimoji="1" lang="ja-JP" altLang="en-US" dirty="0" smtClean="0"/>
                        <a:t>部分参加</a:t>
                      </a:r>
                      <a:endParaRPr kumimoji="1" lang="ja-JP" altLang="en-US" dirty="0"/>
                    </a:p>
                  </a:txBody>
                  <a:tcPr/>
                </a:tc>
                <a:tc>
                  <a:txBody>
                    <a:bodyPr/>
                    <a:lstStyle/>
                    <a:p>
                      <a:pPr algn="ctr"/>
                      <a:r>
                        <a:rPr kumimoji="1" lang="ja-JP" altLang="en-US" dirty="0" smtClean="0"/>
                        <a:t>不参加</a:t>
                      </a:r>
                      <a:endParaRPr kumimoji="1" lang="ja-JP" altLang="en-US" dirty="0"/>
                    </a:p>
                  </a:txBody>
                  <a:tcPr/>
                </a:tc>
                <a:extLst>
                  <a:ext uri="{0D108BD9-81ED-4DB2-BD59-A6C34878D82A}">
                    <a16:rowId xmlns:a16="http://schemas.microsoft.com/office/drawing/2014/main" val="2147027109"/>
                  </a:ext>
                </a:extLst>
              </a:tr>
              <a:tr h="365414">
                <a:tc>
                  <a:txBody>
                    <a:bodyPr/>
                    <a:lstStyle/>
                    <a:p>
                      <a:pPr algn="ctr"/>
                      <a:r>
                        <a:rPr kumimoji="1" lang="ja-JP" altLang="en-US" dirty="0" smtClean="0"/>
                        <a:t>断酒群</a:t>
                      </a:r>
                      <a:endParaRPr kumimoji="1" lang="ja-JP" altLang="en-US" dirty="0"/>
                    </a:p>
                  </a:txBody>
                  <a:tcPr/>
                </a:tc>
                <a:tc>
                  <a:txBody>
                    <a:bodyPr/>
                    <a:lstStyle/>
                    <a:p>
                      <a:pPr algn="r"/>
                      <a:r>
                        <a:rPr kumimoji="1" lang="en-US" altLang="ja-JP" dirty="0" smtClean="0"/>
                        <a:t>17</a:t>
                      </a:r>
                      <a:r>
                        <a:rPr kumimoji="1" lang="ja-JP" altLang="en-US" dirty="0" smtClean="0"/>
                        <a:t>人</a:t>
                      </a:r>
                      <a:endParaRPr kumimoji="1" lang="ja-JP" altLang="en-US" dirty="0"/>
                    </a:p>
                  </a:txBody>
                  <a:tcPr/>
                </a:tc>
                <a:tc>
                  <a:txBody>
                    <a:bodyPr/>
                    <a:lstStyle/>
                    <a:p>
                      <a:pPr algn="r"/>
                      <a:r>
                        <a:rPr kumimoji="1" lang="en-US" altLang="ja-JP" dirty="0" smtClean="0"/>
                        <a:t>7</a:t>
                      </a:r>
                      <a:r>
                        <a:rPr kumimoji="1" lang="ja-JP" altLang="en-US" dirty="0" smtClean="0"/>
                        <a:t>人</a:t>
                      </a:r>
                      <a:endParaRPr kumimoji="1" lang="ja-JP" altLang="en-US" dirty="0"/>
                    </a:p>
                  </a:txBody>
                  <a:tcPr/>
                </a:tc>
                <a:tc>
                  <a:txBody>
                    <a:bodyPr/>
                    <a:lstStyle/>
                    <a:p>
                      <a:pPr algn="r"/>
                      <a:r>
                        <a:rPr kumimoji="1" lang="en-US" altLang="ja-JP" dirty="0" smtClean="0"/>
                        <a:t>7</a:t>
                      </a:r>
                      <a:r>
                        <a:rPr kumimoji="1" lang="ja-JP" altLang="en-US" dirty="0" smtClean="0"/>
                        <a:t>人</a:t>
                      </a:r>
                      <a:endParaRPr kumimoji="1" lang="ja-JP" altLang="en-US" dirty="0"/>
                    </a:p>
                  </a:txBody>
                  <a:tcPr/>
                </a:tc>
                <a:extLst>
                  <a:ext uri="{0D108BD9-81ED-4DB2-BD59-A6C34878D82A}">
                    <a16:rowId xmlns:a16="http://schemas.microsoft.com/office/drawing/2014/main" val="3825385502"/>
                  </a:ext>
                </a:extLst>
              </a:tr>
              <a:tr h="365414">
                <a:tc>
                  <a:txBody>
                    <a:bodyPr/>
                    <a:lstStyle/>
                    <a:p>
                      <a:pPr algn="ctr"/>
                      <a:r>
                        <a:rPr kumimoji="1" lang="ja-JP" altLang="en-US" dirty="0" smtClean="0"/>
                        <a:t>再飲酒群</a:t>
                      </a:r>
                      <a:endParaRPr kumimoji="1" lang="ja-JP" altLang="en-US" dirty="0"/>
                    </a:p>
                  </a:txBody>
                  <a:tcPr/>
                </a:tc>
                <a:tc>
                  <a:txBody>
                    <a:bodyPr/>
                    <a:lstStyle/>
                    <a:p>
                      <a:pPr algn="r"/>
                      <a:r>
                        <a:rPr kumimoji="1" lang="en-US" altLang="ja-JP" dirty="0" smtClean="0"/>
                        <a:t>12</a:t>
                      </a:r>
                      <a:r>
                        <a:rPr kumimoji="1" lang="ja-JP" altLang="en-US" dirty="0" smtClean="0"/>
                        <a:t>人</a:t>
                      </a:r>
                      <a:endParaRPr kumimoji="1" lang="ja-JP" altLang="en-US" dirty="0"/>
                    </a:p>
                  </a:txBody>
                  <a:tcPr/>
                </a:tc>
                <a:tc>
                  <a:txBody>
                    <a:bodyPr/>
                    <a:lstStyle/>
                    <a:p>
                      <a:pPr algn="r"/>
                      <a:r>
                        <a:rPr kumimoji="1" lang="en-US" altLang="ja-JP" dirty="0" smtClean="0"/>
                        <a:t>6</a:t>
                      </a:r>
                      <a:r>
                        <a:rPr kumimoji="1" lang="ja-JP" altLang="en-US" dirty="0" smtClean="0"/>
                        <a:t>人</a:t>
                      </a:r>
                      <a:endParaRPr kumimoji="1" lang="ja-JP" altLang="en-US" dirty="0"/>
                    </a:p>
                  </a:txBody>
                  <a:tcPr/>
                </a:tc>
                <a:tc>
                  <a:txBody>
                    <a:bodyPr/>
                    <a:lstStyle/>
                    <a:p>
                      <a:pPr algn="r"/>
                      <a:r>
                        <a:rPr kumimoji="1" lang="en-US" altLang="ja-JP" dirty="0" smtClean="0"/>
                        <a:t>18</a:t>
                      </a:r>
                      <a:r>
                        <a:rPr kumimoji="1" lang="ja-JP" altLang="en-US" dirty="0" smtClean="0"/>
                        <a:t>人</a:t>
                      </a:r>
                      <a:endParaRPr kumimoji="1" lang="ja-JP" altLang="en-US" dirty="0"/>
                    </a:p>
                  </a:txBody>
                  <a:tcPr/>
                </a:tc>
                <a:extLst>
                  <a:ext uri="{0D108BD9-81ED-4DB2-BD59-A6C34878D82A}">
                    <a16:rowId xmlns:a16="http://schemas.microsoft.com/office/drawing/2014/main" val="2723274917"/>
                  </a:ext>
                </a:extLst>
              </a:tr>
            </a:tbl>
          </a:graphicData>
        </a:graphic>
      </p:graphicFrame>
    </p:spTree>
    <p:extLst>
      <p:ext uri="{BB962C8B-B14F-4D97-AF65-F5344CB8AC3E}">
        <p14:creationId xmlns:p14="http://schemas.microsoft.com/office/powerpoint/2010/main" val="4051479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39800" y="138089"/>
            <a:ext cx="6347713" cy="1320800"/>
          </a:xfrm>
        </p:spPr>
        <p:txBody>
          <a:bodyPr>
            <a:normAutofit/>
          </a:bodyPr>
          <a:lstStyle/>
          <a:p>
            <a:r>
              <a:rPr lang="ja-JP" altLang="en-US" dirty="0" smtClean="0"/>
              <a:t>　結果</a:t>
            </a:r>
            <a:r>
              <a:rPr lang="en-US" altLang="ja-JP" dirty="0" smtClean="0"/>
              <a:t/>
            </a:r>
            <a:br>
              <a:rPr lang="en-US" altLang="ja-JP" dirty="0" smtClean="0"/>
            </a:br>
            <a:r>
              <a:rPr lang="ja-JP" altLang="en-US" dirty="0" smtClean="0"/>
              <a:t>④</a:t>
            </a:r>
            <a:r>
              <a:rPr lang="ja-JP" altLang="en-US" dirty="0"/>
              <a:t>断酒会</a:t>
            </a:r>
            <a:endParaRPr kumimoji="1" lang="ja-JP" altLang="en-US" dirty="0"/>
          </a:p>
        </p:txBody>
      </p:sp>
      <p:sp>
        <p:nvSpPr>
          <p:cNvPr id="3" name="コンテンツ プレースホルダー 2"/>
          <p:cNvSpPr>
            <a:spLocks noGrp="1"/>
          </p:cNvSpPr>
          <p:nvPr>
            <p:ph sz="quarter" idx="13"/>
          </p:nvPr>
        </p:nvSpPr>
        <p:spPr>
          <a:xfrm>
            <a:off x="2301025" y="1638836"/>
            <a:ext cx="6347714" cy="4134773"/>
          </a:xfrm>
        </p:spPr>
        <p:txBody>
          <a:bodyPr>
            <a:normAutofit/>
          </a:bodyPr>
          <a:lstStyle/>
          <a:p>
            <a:pPr marL="0" indent="0">
              <a:lnSpc>
                <a:spcPct val="150000"/>
              </a:lnSpc>
              <a:buNone/>
            </a:pPr>
            <a:r>
              <a:rPr lang="ja-JP" altLang="en-US" sz="2400" dirty="0"/>
              <a:t>断酒群　参加</a:t>
            </a:r>
            <a:r>
              <a:rPr lang="en-US" altLang="ja-JP" sz="2400" dirty="0"/>
              <a:t>25</a:t>
            </a:r>
            <a:r>
              <a:rPr lang="ja-JP" altLang="en-US" sz="2400" dirty="0"/>
              <a:t>人：不参加</a:t>
            </a:r>
            <a:r>
              <a:rPr lang="en-US" altLang="ja-JP" sz="2400" dirty="0"/>
              <a:t>6</a:t>
            </a:r>
            <a:r>
              <a:rPr lang="ja-JP" altLang="en-US" sz="2400" dirty="0"/>
              <a:t>人</a:t>
            </a:r>
            <a:endParaRPr lang="en-US" altLang="ja-JP" sz="2400" dirty="0"/>
          </a:p>
          <a:p>
            <a:pPr marL="0" indent="0">
              <a:lnSpc>
                <a:spcPct val="150000"/>
              </a:lnSpc>
              <a:buNone/>
            </a:pPr>
            <a:r>
              <a:rPr lang="ja-JP" altLang="en-US" sz="2400" dirty="0"/>
              <a:t>再飲酒群　参加</a:t>
            </a:r>
            <a:r>
              <a:rPr lang="en-US" altLang="ja-JP" sz="2400" dirty="0"/>
              <a:t>21</a:t>
            </a:r>
            <a:r>
              <a:rPr lang="ja-JP" altLang="en-US" sz="2400" dirty="0"/>
              <a:t>人：不参加</a:t>
            </a:r>
            <a:r>
              <a:rPr lang="en-US" altLang="ja-JP" sz="2400" dirty="0"/>
              <a:t>15</a:t>
            </a:r>
            <a:r>
              <a:rPr lang="ja-JP" altLang="en-US" sz="2400" dirty="0"/>
              <a:t>人</a:t>
            </a:r>
            <a:endParaRPr kumimoji="1" lang="ja-JP" altLang="en-US" sz="2400" dirty="0"/>
          </a:p>
        </p:txBody>
      </p:sp>
      <p:graphicFrame>
        <p:nvGraphicFramePr>
          <p:cNvPr id="7" name="グラフ 6"/>
          <p:cNvGraphicFramePr/>
          <p:nvPr>
            <p:extLst>
              <p:ext uri="{D42A27DB-BD31-4B8C-83A1-F6EECF244321}">
                <p14:modId xmlns:p14="http://schemas.microsoft.com/office/powerpoint/2010/main" val="4136765545"/>
              </p:ext>
            </p:extLst>
          </p:nvPr>
        </p:nvGraphicFramePr>
        <p:xfrm>
          <a:off x="609599" y="3319530"/>
          <a:ext cx="3928054" cy="2833710"/>
        </p:xfrm>
        <a:graphic>
          <a:graphicData uri="http://schemas.openxmlformats.org/drawingml/2006/chart">
            <c:chart xmlns:c="http://schemas.openxmlformats.org/drawingml/2006/chart" xmlns:r="http://schemas.openxmlformats.org/officeDocument/2006/relationships" r:id="rId2"/>
          </a:graphicData>
        </a:graphic>
      </p:graphicFrame>
      <p:sp>
        <p:nvSpPr>
          <p:cNvPr id="8" name="テキスト ボックス 7"/>
          <p:cNvSpPr txBox="1"/>
          <p:nvPr/>
        </p:nvSpPr>
        <p:spPr>
          <a:xfrm>
            <a:off x="1635617" y="4995214"/>
            <a:ext cx="2343955" cy="461665"/>
          </a:xfrm>
          <a:prstGeom prst="rect">
            <a:avLst/>
          </a:prstGeom>
          <a:noFill/>
        </p:spPr>
        <p:txBody>
          <a:bodyPr wrap="square" rtlCol="0">
            <a:spAutoFit/>
          </a:bodyPr>
          <a:lstStyle/>
          <a:p>
            <a:r>
              <a:rPr kumimoji="1" lang="ja-JP" altLang="en-US" sz="2400" dirty="0"/>
              <a:t>参加（</a:t>
            </a:r>
            <a:r>
              <a:rPr kumimoji="1" lang="en-US" altLang="ja-JP" sz="2400" dirty="0"/>
              <a:t>25</a:t>
            </a:r>
            <a:r>
              <a:rPr kumimoji="1" lang="ja-JP" altLang="en-US" sz="2400" dirty="0"/>
              <a:t>人）</a:t>
            </a:r>
          </a:p>
        </p:txBody>
      </p:sp>
      <p:graphicFrame>
        <p:nvGraphicFramePr>
          <p:cNvPr id="12" name="グラフ 11"/>
          <p:cNvGraphicFramePr/>
          <p:nvPr>
            <p:extLst>
              <p:ext uri="{D42A27DB-BD31-4B8C-83A1-F6EECF244321}">
                <p14:modId xmlns:p14="http://schemas.microsoft.com/office/powerpoint/2010/main" val="2946171992"/>
              </p:ext>
            </p:extLst>
          </p:nvPr>
        </p:nvGraphicFramePr>
        <p:xfrm>
          <a:off x="4637756" y="3319530"/>
          <a:ext cx="3928054" cy="283371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a:off x="4637756" y="3328287"/>
            <a:ext cx="1674253" cy="830997"/>
          </a:xfrm>
          <a:prstGeom prst="rect">
            <a:avLst/>
          </a:prstGeom>
          <a:noFill/>
        </p:spPr>
        <p:txBody>
          <a:bodyPr wrap="square" rtlCol="0">
            <a:spAutoFit/>
          </a:bodyPr>
          <a:lstStyle/>
          <a:p>
            <a:r>
              <a:rPr lang="ja-JP" altLang="en-US" sz="2400" dirty="0"/>
              <a:t>再</a:t>
            </a:r>
            <a:r>
              <a:rPr kumimoji="1" lang="ja-JP" altLang="en-US" sz="2400" dirty="0"/>
              <a:t>飲酒群</a:t>
            </a:r>
            <a:r>
              <a:rPr kumimoji="1" lang="en-US" altLang="ja-JP" sz="2400" dirty="0"/>
              <a:t/>
            </a:r>
            <a:br>
              <a:rPr kumimoji="1" lang="en-US" altLang="ja-JP" sz="2400" dirty="0"/>
            </a:br>
            <a:r>
              <a:rPr kumimoji="1" lang="en-US" altLang="ja-JP" sz="2400" dirty="0"/>
              <a:t>(36</a:t>
            </a:r>
            <a:r>
              <a:rPr kumimoji="1" lang="ja-JP" altLang="en-US" sz="2400" dirty="0"/>
              <a:t>人）</a:t>
            </a:r>
          </a:p>
        </p:txBody>
      </p:sp>
    </p:spTree>
    <p:extLst>
      <p:ext uri="{BB962C8B-B14F-4D97-AF65-F5344CB8AC3E}">
        <p14:creationId xmlns:p14="http://schemas.microsoft.com/office/powerpoint/2010/main" val="77244576"/>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TM04033925[[fn=しずく]]</Template>
  <TotalTime>1224</TotalTime>
  <Words>583</Words>
  <Application>Microsoft Office PowerPoint</Application>
  <PresentationFormat>画面に合わせる (4:3)</PresentationFormat>
  <Paragraphs>155</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ＭＳ Ｐゴシック</vt:lpstr>
      <vt:lpstr>新細明體</vt:lpstr>
      <vt:lpstr>游ゴシック</vt:lpstr>
      <vt:lpstr>Arial</vt:lpstr>
      <vt:lpstr>Tw Cen MT</vt:lpstr>
      <vt:lpstr>しずく</vt:lpstr>
      <vt:lpstr>当院のアルコール治療プログラムの参加状況と断酒について</vt:lpstr>
      <vt:lpstr>はじめに</vt:lpstr>
      <vt:lpstr>方法</vt:lpstr>
      <vt:lpstr>当院の治療プログラムの特徴</vt:lpstr>
      <vt:lpstr>結果</vt:lpstr>
      <vt:lpstr>　結果　 ①AL学習会</vt:lpstr>
      <vt:lpstr>　　結果　 ②ピアサポート</vt:lpstr>
      <vt:lpstr>　結果 ③ALCBGT</vt:lpstr>
      <vt:lpstr>　結果 ④断酒会</vt:lpstr>
      <vt:lpstr>考察　①AL学習会 </vt:lpstr>
      <vt:lpstr>考察　②ピアサポート</vt:lpstr>
      <vt:lpstr>考察　③ALCBGT </vt:lpstr>
      <vt:lpstr>考察　③ALCBGT </vt:lpstr>
      <vt:lpstr>考察　 ④断酒会</vt:lpstr>
      <vt:lpstr>まとめ </vt:lpstr>
      <vt:lpstr>PowerPoint プレゼンテーション</vt:lpstr>
      <vt:lpstr>参考文献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当院のアルコール治療プログラムの参加状況と断酒について</dc:title>
  <dc:creator>orcare</dc:creator>
  <cp:lastModifiedBy>orcare</cp:lastModifiedBy>
  <cp:revision>129</cp:revision>
  <cp:lastPrinted>2022-09-29T08:35:09Z</cp:lastPrinted>
  <dcterms:created xsi:type="dcterms:W3CDTF">2022-09-20T05:01:31Z</dcterms:created>
  <dcterms:modified xsi:type="dcterms:W3CDTF">2022-10-13T02:36:15Z</dcterms:modified>
</cp:coreProperties>
</file>